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2"/>
  </p:handoutMasterIdLst>
  <p:sldIdLst>
    <p:sldId id="299" r:id="rId2"/>
    <p:sldId id="300" r:id="rId3"/>
    <p:sldId id="282" r:id="rId4"/>
    <p:sldId id="325" r:id="rId5"/>
    <p:sldId id="311" r:id="rId6"/>
    <p:sldId id="327" r:id="rId7"/>
    <p:sldId id="318" r:id="rId8"/>
    <p:sldId id="328" r:id="rId9"/>
    <p:sldId id="329" r:id="rId10"/>
    <p:sldId id="326" r:id="rId11"/>
    <p:sldId id="331" r:id="rId12"/>
    <p:sldId id="333" r:id="rId13"/>
    <p:sldId id="334" r:id="rId14"/>
    <p:sldId id="335" r:id="rId15"/>
    <p:sldId id="336" r:id="rId16"/>
    <p:sldId id="337" r:id="rId17"/>
    <p:sldId id="338" r:id="rId18"/>
    <p:sldId id="340" r:id="rId19"/>
    <p:sldId id="339" r:id="rId20"/>
    <p:sldId id="341" r:id="rId21"/>
    <p:sldId id="342" r:id="rId22"/>
    <p:sldId id="344" r:id="rId23"/>
    <p:sldId id="350" r:id="rId24"/>
    <p:sldId id="343" r:id="rId25"/>
    <p:sldId id="345" r:id="rId26"/>
    <p:sldId id="346" r:id="rId27"/>
    <p:sldId id="347" r:id="rId28"/>
    <p:sldId id="348" r:id="rId29"/>
    <p:sldId id="349" r:id="rId30"/>
    <p:sldId id="330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6E6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643" y="67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58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B3CCFBF-6F7C-46E4-AA7E-C1D14630D5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B95469D-345F-4AC4-B885-74D352B0AFB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4E62C8-E9E2-4F90-B483-F692072ECA8D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72C0C5-0EB6-4CF2-BAA1-841877084BB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7415C8-1DEE-4277-ACD4-46D84DC4BB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69A94D-484B-4646-A632-1498AA4DA2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9487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38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72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84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330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722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83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639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3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981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97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947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7D0C1-D5FE-48CB-AEB6-E9E3D1C2E343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16A30-0225-464C-B3A7-8B8CC20AEE4B}"/>
              </a:ext>
            </a:extLst>
          </p:cNvPr>
          <p:cNvSpPr txBox="1"/>
          <p:nvPr userDrawn="1"/>
        </p:nvSpPr>
        <p:spPr>
          <a:xfrm>
            <a:off x="101600" y="158119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Studying</a:t>
            </a:r>
            <a:r>
              <a:rPr lang="ko-KR" altLang="en-US" sz="1400" spc="-150" dirty="0">
                <a:solidFill>
                  <a:schemeClr val="accent4"/>
                </a:solidFill>
              </a:rPr>
              <a:t> </a:t>
            </a:r>
            <a:r>
              <a:rPr lang="en-US" altLang="ko-KR" sz="1400" spc="-150" dirty="0">
                <a:solidFill>
                  <a:schemeClr val="accent4"/>
                </a:solidFill>
              </a:rPr>
              <a:t>P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661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2168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91389" y="2974310"/>
            <a:ext cx="56092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Studying</a:t>
            </a:r>
            <a:r>
              <a:rPr lang="ko-KR" altLang="en-US" sz="5400" b="1" dirty="0">
                <a:solidFill>
                  <a:schemeClr val="bg1"/>
                </a:solidFill>
              </a:rPr>
              <a:t> </a:t>
            </a:r>
            <a:r>
              <a:rPr lang="en-US" altLang="ko-KR" sz="5400" b="1" dirty="0">
                <a:solidFill>
                  <a:schemeClr val="bg1"/>
                </a:solidFill>
              </a:rPr>
              <a:t>People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4932997" y="4002469"/>
            <a:ext cx="2326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황수현</a:t>
            </a:r>
          </a:p>
        </p:txBody>
      </p:sp>
    </p:spTree>
    <p:extLst>
      <p:ext uri="{BB962C8B-B14F-4D97-AF65-F5344CB8AC3E}">
        <p14:creationId xmlns:p14="http://schemas.microsoft.com/office/powerpoint/2010/main" val="2239986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2371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40445" y="652394"/>
            <a:ext cx="1095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3.3.1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9156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메인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1232CE-4D4E-48E3-A54D-85C36ED476DE}"/>
              </a:ext>
            </a:extLst>
          </p:cNvPr>
          <p:cNvSpPr txBox="1"/>
          <p:nvPr/>
        </p:nvSpPr>
        <p:spPr>
          <a:xfrm>
            <a:off x="101600" y="158119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Studying P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EA411AB-F272-4EF2-BC83-F103E4F0B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22" y="1844140"/>
            <a:ext cx="7358924" cy="4277523"/>
          </a:xfrm>
          <a:prstGeom prst="rect">
            <a:avLst/>
          </a:prstGeom>
          <a:ln>
            <a:solidFill>
              <a:srgbClr val="E7E6E6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D50F7D8-3ED2-4851-B46F-2403C7AF1EC1}"/>
              </a:ext>
            </a:extLst>
          </p:cNvPr>
          <p:cNvSpPr/>
          <p:nvPr/>
        </p:nvSpPr>
        <p:spPr>
          <a:xfrm>
            <a:off x="1692442" y="2398295"/>
            <a:ext cx="4515853" cy="1732547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25487DF-77AA-4178-88EC-77F30327707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208295" y="3264569"/>
            <a:ext cx="1884947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9058FAA-FC6C-4724-98BE-1D111AC04EBF}"/>
              </a:ext>
            </a:extLst>
          </p:cNvPr>
          <p:cNvSpPr txBox="1"/>
          <p:nvPr/>
        </p:nvSpPr>
        <p:spPr>
          <a:xfrm>
            <a:off x="8093242" y="3095291"/>
            <a:ext cx="1074821" cy="338554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4"/>
                </a:solidFill>
              </a:rPr>
              <a:t>Carousel</a:t>
            </a:r>
            <a:endParaRPr lang="ko-KR" altLang="en-US" sz="1600" dirty="0">
              <a:solidFill>
                <a:schemeClr val="accent4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C0C8C32-4E4B-4C4B-81F5-3BCCFE18C222}"/>
              </a:ext>
            </a:extLst>
          </p:cNvPr>
          <p:cNvSpPr/>
          <p:nvPr/>
        </p:nvSpPr>
        <p:spPr>
          <a:xfrm>
            <a:off x="1692442" y="4130842"/>
            <a:ext cx="4515853" cy="2074762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F26962-76D3-4EE8-8DB0-5AFE58E91248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6208295" y="5168223"/>
            <a:ext cx="1884947" cy="24605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2680818-F0F3-44C8-9EA1-196F6E3F46D9}"/>
              </a:ext>
            </a:extLst>
          </p:cNvPr>
          <p:cNvSpPr txBox="1"/>
          <p:nvPr/>
        </p:nvSpPr>
        <p:spPr>
          <a:xfrm>
            <a:off x="8093242" y="4875835"/>
            <a:ext cx="3080085" cy="1077218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4"/>
                </a:solidFill>
              </a:rPr>
              <a:t>DB </a:t>
            </a:r>
            <a:r>
              <a:rPr lang="ko-KR" altLang="en-US" sz="1600" dirty="0">
                <a:solidFill>
                  <a:schemeClr val="accent4"/>
                </a:solidFill>
              </a:rPr>
              <a:t>내 강의 테이블에서 사전에 설정된 강의를 출력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r>
              <a:rPr lang="ko-KR" altLang="en-US" sz="1600" dirty="0">
                <a:solidFill>
                  <a:schemeClr val="accent4"/>
                </a:solidFill>
              </a:rPr>
              <a:t>각 강의의 이름을 클릭하면 강의 상세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4209522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2371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40445" y="652394"/>
            <a:ext cx="1095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3.3.1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9156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메인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1232CE-4D4E-48E3-A54D-85C36ED476DE}"/>
              </a:ext>
            </a:extLst>
          </p:cNvPr>
          <p:cNvSpPr txBox="1"/>
          <p:nvPr/>
        </p:nvSpPr>
        <p:spPr>
          <a:xfrm>
            <a:off x="101600" y="158119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Studying P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EA411AB-F272-4EF2-BC83-F103E4F0B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538" y="2202652"/>
            <a:ext cx="7358924" cy="4277523"/>
          </a:xfrm>
          <a:prstGeom prst="rect">
            <a:avLst/>
          </a:prstGeom>
          <a:ln>
            <a:solidFill>
              <a:srgbClr val="E7E6E6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D50F7D8-3ED2-4851-B46F-2403C7AF1EC1}"/>
              </a:ext>
            </a:extLst>
          </p:cNvPr>
          <p:cNvSpPr/>
          <p:nvPr/>
        </p:nvSpPr>
        <p:spPr>
          <a:xfrm>
            <a:off x="3779894" y="2486337"/>
            <a:ext cx="547177" cy="256863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058FAA-FC6C-4724-98BE-1D111AC04EBF}"/>
              </a:ext>
            </a:extLst>
          </p:cNvPr>
          <p:cNvSpPr txBox="1"/>
          <p:nvPr/>
        </p:nvSpPr>
        <p:spPr>
          <a:xfrm>
            <a:off x="2003621" y="1664417"/>
            <a:ext cx="2647965" cy="338554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accent4"/>
                </a:solidFill>
              </a:rPr>
              <a:t>메인 페이지로 </a:t>
            </a:r>
            <a:r>
              <a:rPr lang="ko-KR" altLang="en-US" sz="1600" dirty="0" err="1">
                <a:solidFill>
                  <a:schemeClr val="accent4"/>
                </a:solidFill>
              </a:rPr>
              <a:t>리다이렉트</a:t>
            </a:r>
            <a:endParaRPr lang="ko-KR" altLang="en-US" sz="1600" dirty="0">
              <a:solidFill>
                <a:schemeClr val="accent4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C0C8C32-4E4B-4C4B-81F5-3BCCFE18C222}"/>
              </a:ext>
            </a:extLst>
          </p:cNvPr>
          <p:cNvSpPr/>
          <p:nvPr/>
        </p:nvSpPr>
        <p:spPr>
          <a:xfrm>
            <a:off x="7380514" y="2486336"/>
            <a:ext cx="318408" cy="224207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680818-F0F3-44C8-9EA1-196F6E3F46D9}"/>
              </a:ext>
            </a:extLst>
          </p:cNvPr>
          <p:cNvSpPr txBox="1"/>
          <p:nvPr/>
        </p:nvSpPr>
        <p:spPr>
          <a:xfrm>
            <a:off x="5423453" y="1664417"/>
            <a:ext cx="2364990" cy="338554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accent4"/>
                </a:solidFill>
              </a:rPr>
              <a:t>장바구니 페이지로 이동</a:t>
            </a:r>
            <a:endParaRPr lang="ko-KR" altLang="en-US" sz="1600" dirty="0">
              <a:solidFill>
                <a:schemeClr val="accent4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E5235A8-2518-4D8D-8E6C-5CBEE9AD4659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4053482" y="2041071"/>
            <a:ext cx="1" cy="445266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1CF14E1-8E8B-4FE5-8A71-FB671B0E2E77}"/>
              </a:ext>
            </a:extLst>
          </p:cNvPr>
          <p:cNvCxnSpPr/>
          <p:nvPr/>
        </p:nvCxnSpPr>
        <p:spPr>
          <a:xfrm flipH="1" flipV="1">
            <a:off x="7517376" y="2041070"/>
            <a:ext cx="1" cy="445266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2A7D6AB-BC83-4BC6-AEA6-244CEB96B6E2}"/>
              </a:ext>
            </a:extLst>
          </p:cNvPr>
          <p:cNvSpPr/>
          <p:nvPr/>
        </p:nvSpPr>
        <p:spPr>
          <a:xfrm>
            <a:off x="7995444" y="2486336"/>
            <a:ext cx="291306" cy="224207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49BC551-EEA1-4E37-99AA-45BA714437D4}"/>
              </a:ext>
            </a:extLst>
          </p:cNvPr>
          <p:cNvCxnSpPr/>
          <p:nvPr/>
        </p:nvCxnSpPr>
        <p:spPr>
          <a:xfrm flipH="1" flipV="1">
            <a:off x="8140707" y="2041070"/>
            <a:ext cx="1" cy="445266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F5F5CF7-905C-4816-9667-DED3FFFD6A9B}"/>
              </a:ext>
            </a:extLst>
          </p:cNvPr>
          <p:cNvSpPr txBox="1"/>
          <p:nvPr/>
        </p:nvSpPr>
        <p:spPr>
          <a:xfrm>
            <a:off x="8007316" y="1664417"/>
            <a:ext cx="2181062" cy="338554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4"/>
                </a:solidFill>
              </a:rPr>
              <a:t>로그인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807714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4D65A33-9AD8-4EAE-A3AF-72769D884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249" y="1398266"/>
            <a:ext cx="8987502" cy="522416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2371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40445" y="652394"/>
            <a:ext cx="1095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3.3.2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2811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로그인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1232CE-4D4E-48E3-A54D-85C36ED476DE}"/>
              </a:ext>
            </a:extLst>
          </p:cNvPr>
          <p:cNvSpPr txBox="1"/>
          <p:nvPr/>
        </p:nvSpPr>
        <p:spPr>
          <a:xfrm>
            <a:off x="101600" y="158119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Studying P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D50F7D8-3ED2-4851-B46F-2403C7AF1EC1}"/>
              </a:ext>
            </a:extLst>
          </p:cNvPr>
          <p:cNvSpPr/>
          <p:nvPr/>
        </p:nvSpPr>
        <p:spPr>
          <a:xfrm>
            <a:off x="5418075" y="2609144"/>
            <a:ext cx="1343672" cy="920119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058FAA-FC6C-4724-98BE-1D111AC04EBF}"/>
              </a:ext>
            </a:extLst>
          </p:cNvPr>
          <p:cNvSpPr txBox="1"/>
          <p:nvPr/>
        </p:nvSpPr>
        <p:spPr>
          <a:xfrm>
            <a:off x="7714708" y="2437877"/>
            <a:ext cx="2439945" cy="1569660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4"/>
                </a:solidFill>
              </a:rPr>
              <a:t>아이디 비밀번호 입력 후 </a:t>
            </a:r>
            <a:r>
              <a:rPr lang="en-US" altLang="ko-KR" sz="1600" dirty="0">
                <a:solidFill>
                  <a:schemeClr val="accent4"/>
                </a:solidFill>
              </a:rPr>
              <a:t>DB</a:t>
            </a:r>
            <a:r>
              <a:rPr lang="ko-KR" altLang="en-US" sz="1600" dirty="0">
                <a:solidFill>
                  <a:schemeClr val="accent4"/>
                </a:solidFill>
              </a:rPr>
              <a:t>에 계정 정보가 존재하면 로그인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endParaRPr lang="en-US" altLang="ko-KR" sz="1600" dirty="0">
              <a:solidFill>
                <a:schemeClr val="accent4"/>
              </a:solidFill>
            </a:endParaRPr>
          </a:p>
          <a:p>
            <a:r>
              <a:rPr lang="ko-KR" altLang="en-US" sz="1600" dirty="0">
                <a:solidFill>
                  <a:schemeClr val="accent4"/>
                </a:solidFill>
              </a:rPr>
              <a:t>정보가 없으면 </a:t>
            </a:r>
            <a:r>
              <a:rPr lang="en-US" altLang="ko-KR" sz="1600" dirty="0" err="1">
                <a:solidFill>
                  <a:schemeClr val="accent4"/>
                </a:solidFill>
              </a:rPr>
              <a:t>js</a:t>
            </a:r>
            <a:r>
              <a:rPr lang="ko-KR" altLang="en-US" sz="1600" dirty="0">
                <a:solidFill>
                  <a:schemeClr val="accent4"/>
                </a:solidFill>
              </a:rPr>
              <a:t>로 </a:t>
            </a:r>
            <a:r>
              <a:rPr lang="en-US" altLang="ko-KR" sz="1600" dirty="0">
                <a:solidFill>
                  <a:schemeClr val="accent4"/>
                </a:solidFill>
              </a:rPr>
              <a:t>alert </a:t>
            </a:r>
            <a:r>
              <a:rPr lang="ko-KR" altLang="en-US" sz="1600" dirty="0">
                <a:solidFill>
                  <a:schemeClr val="accent4"/>
                </a:solidFill>
              </a:rPr>
              <a:t>출력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680818-F0F3-44C8-9EA1-196F6E3F46D9}"/>
              </a:ext>
            </a:extLst>
          </p:cNvPr>
          <p:cNvSpPr txBox="1"/>
          <p:nvPr/>
        </p:nvSpPr>
        <p:spPr>
          <a:xfrm>
            <a:off x="2235618" y="3746538"/>
            <a:ext cx="2364990" cy="338554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4"/>
                </a:solidFill>
              </a:rPr>
              <a:t>회원가입 페이지로 이동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73688C0-5CBA-4304-8811-40A9BAC554CD}"/>
              </a:ext>
            </a:extLst>
          </p:cNvPr>
          <p:cNvSpPr/>
          <p:nvPr/>
        </p:nvSpPr>
        <p:spPr>
          <a:xfrm>
            <a:off x="5418075" y="3700789"/>
            <a:ext cx="1343672" cy="430053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BD191C6-AC56-4846-AE8D-3CCCBAC2FB94}"/>
              </a:ext>
            </a:extLst>
          </p:cNvPr>
          <p:cNvCxnSpPr>
            <a:stCxn id="22" idx="1"/>
            <a:endCxn id="36" idx="3"/>
          </p:cNvCxnSpPr>
          <p:nvPr/>
        </p:nvCxnSpPr>
        <p:spPr>
          <a:xfrm flipH="1" flipV="1">
            <a:off x="4600608" y="3915815"/>
            <a:ext cx="817467" cy="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AC932EF-0D17-435C-BB12-63759FB455D0}"/>
              </a:ext>
            </a:extLst>
          </p:cNvPr>
          <p:cNvCxnSpPr>
            <a:stCxn id="5" idx="3"/>
            <a:endCxn id="25" idx="1"/>
          </p:cNvCxnSpPr>
          <p:nvPr/>
        </p:nvCxnSpPr>
        <p:spPr>
          <a:xfrm>
            <a:off x="6761747" y="3069204"/>
            <a:ext cx="952961" cy="153503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797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7458B78-C3A1-4230-AB74-1DE5E8F1B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77" y="1398266"/>
            <a:ext cx="9211845" cy="535457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2371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40445" y="652394"/>
            <a:ext cx="1095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3.3.3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6466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회원가입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1232CE-4D4E-48E3-A54D-85C36ED476DE}"/>
              </a:ext>
            </a:extLst>
          </p:cNvPr>
          <p:cNvSpPr txBox="1"/>
          <p:nvPr/>
        </p:nvSpPr>
        <p:spPr>
          <a:xfrm>
            <a:off x="101600" y="158119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Studying P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058FAA-FC6C-4724-98BE-1D111AC04EBF}"/>
              </a:ext>
            </a:extLst>
          </p:cNvPr>
          <p:cNvSpPr txBox="1"/>
          <p:nvPr/>
        </p:nvSpPr>
        <p:spPr>
          <a:xfrm>
            <a:off x="7675281" y="2752112"/>
            <a:ext cx="3842951" cy="3046988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4"/>
                </a:solidFill>
              </a:rPr>
              <a:t>정보 입력 후 가입하기 버튼을 누르면 </a:t>
            </a:r>
            <a:br>
              <a:rPr lang="en-US" altLang="ko-KR" sz="1600" dirty="0">
                <a:solidFill>
                  <a:schemeClr val="accent4"/>
                </a:solidFill>
              </a:rPr>
            </a:br>
            <a:r>
              <a:rPr lang="ko-KR" altLang="en-US" sz="1600" dirty="0">
                <a:solidFill>
                  <a:schemeClr val="accent4"/>
                </a:solidFill>
              </a:rPr>
              <a:t>유효성 검사를 진행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endParaRPr lang="en-US" altLang="ko-KR" sz="1600" dirty="0">
              <a:solidFill>
                <a:schemeClr val="accent4"/>
              </a:solidFill>
            </a:endParaRPr>
          </a:p>
          <a:p>
            <a:r>
              <a:rPr lang="ko-KR" altLang="en-US" sz="1600" dirty="0">
                <a:solidFill>
                  <a:schemeClr val="accent4"/>
                </a:solidFill>
              </a:rPr>
              <a:t>유효성 검사를 통과하면 </a:t>
            </a:r>
            <a:r>
              <a:rPr lang="en-US" altLang="ko-KR" sz="1600" dirty="0">
                <a:solidFill>
                  <a:schemeClr val="accent4"/>
                </a:solidFill>
              </a:rPr>
              <a:t>DB</a:t>
            </a:r>
            <a:r>
              <a:rPr lang="ko-KR" altLang="en-US" sz="1600" dirty="0">
                <a:solidFill>
                  <a:schemeClr val="accent4"/>
                </a:solidFill>
              </a:rPr>
              <a:t>로 정보가 </a:t>
            </a:r>
            <a:br>
              <a:rPr lang="en-US" altLang="ko-KR" sz="1600" dirty="0">
                <a:solidFill>
                  <a:schemeClr val="accent4"/>
                </a:solidFill>
              </a:rPr>
            </a:br>
            <a:r>
              <a:rPr lang="ko-KR" altLang="en-US" sz="1600" dirty="0">
                <a:solidFill>
                  <a:schemeClr val="accent4"/>
                </a:solidFill>
              </a:rPr>
              <a:t>전달되고 통과하지 못하면 </a:t>
            </a:r>
            <a:r>
              <a:rPr lang="en-US" altLang="ko-KR" sz="1600" dirty="0">
                <a:solidFill>
                  <a:schemeClr val="accent4"/>
                </a:solidFill>
              </a:rPr>
              <a:t>alert </a:t>
            </a:r>
            <a:r>
              <a:rPr lang="ko-KR" altLang="en-US" sz="1600" dirty="0">
                <a:solidFill>
                  <a:schemeClr val="accent4"/>
                </a:solidFill>
              </a:rPr>
              <a:t>메시지 출력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endParaRPr lang="en-US" altLang="ko-KR" sz="1600" dirty="0">
              <a:solidFill>
                <a:schemeClr val="accent4"/>
              </a:solidFill>
            </a:endParaRPr>
          </a:p>
          <a:p>
            <a:r>
              <a:rPr lang="ko-KR" altLang="en-US" sz="1600" dirty="0">
                <a:solidFill>
                  <a:schemeClr val="accent4"/>
                </a:solidFill>
              </a:rPr>
              <a:t>중복확인 버튼을 누르면 </a:t>
            </a:r>
            <a:r>
              <a:rPr lang="en-US" altLang="ko-KR" sz="1600" dirty="0">
                <a:solidFill>
                  <a:schemeClr val="accent4"/>
                </a:solidFill>
              </a:rPr>
              <a:t>ajax</a:t>
            </a:r>
            <a:r>
              <a:rPr lang="ko-KR" altLang="en-US" sz="1600" dirty="0">
                <a:solidFill>
                  <a:schemeClr val="accent4"/>
                </a:solidFill>
              </a:rPr>
              <a:t>를 통해 </a:t>
            </a:r>
            <a:br>
              <a:rPr lang="en-US" altLang="ko-KR" sz="1600" dirty="0">
                <a:solidFill>
                  <a:schemeClr val="accent4"/>
                </a:solidFill>
              </a:rPr>
            </a:br>
            <a:r>
              <a:rPr lang="ko-KR" altLang="en-US" sz="1600" dirty="0">
                <a:solidFill>
                  <a:schemeClr val="accent4"/>
                </a:solidFill>
              </a:rPr>
              <a:t>현재 입력된 아이디가 </a:t>
            </a:r>
            <a:r>
              <a:rPr lang="en-US" altLang="ko-KR" sz="1600" dirty="0">
                <a:solidFill>
                  <a:schemeClr val="accent4"/>
                </a:solidFill>
              </a:rPr>
              <a:t>DB</a:t>
            </a:r>
            <a:r>
              <a:rPr lang="ko-KR" altLang="en-US" sz="1600" dirty="0">
                <a:solidFill>
                  <a:schemeClr val="accent4"/>
                </a:solidFill>
              </a:rPr>
              <a:t>에 존재하는지 검증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endParaRPr lang="en-US" altLang="ko-KR" sz="1600" dirty="0">
              <a:solidFill>
                <a:schemeClr val="accent4"/>
              </a:solidFill>
            </a:endParaRPr>
          </a:p>
          <a:p>
            <a:r>
              <a:rPr lang="ko-KR" altLang="en-US" sz="1600" dirty="0">
                <a:solidFill>
                  <a:schemeClr val="accent4"/>
                </a:solidFill>
              </a:rPr>
              <a:t>비밀번호는 단방향 암호화하여 저장</a:t>
            </a:r>
          </a:p>
        </p:txBody>
      </p:sp>
    </p:spTree>
    <p:extLst>
      <p:ext uri="{BB962C8B-B14F-4D97-AF65-F5344CB8AC3E}">
        <p14:creationId xmlns:p14="http://schemas.microsoft.com/office/powerpoint/2010/main" val="3284118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2371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40445" y="652394"/>
            <a:ext cx="1095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3.3.4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6885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메인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(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로그인 후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)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1232CE-4D4E-48E3-A54D-85C36ED476DE}"/>
              </a:ext>
            </a:extLst>
          </p:cNvPr>
          <p:cNvSpPr txBox="1"/>
          <p:nvPr/>
        </p:nvSpPr>
        <p:spPr>
          <a:xfrm>
            <a:off x="101600" y="158119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Studying P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058FAA-FC6C-4724-98BE-1D111AC04EBF}"/>
              </a:ext>
            </a:extLst>
          </p:cNvPr>
          <p:cNvSpPr txBox="1"/>
          <p:nvPr/>
        </p:nvSpPr>
        <p:spPr>
          <a:xfrm>
            <a:off x="8064561" y="1639302"/>
            <a:ext cx="3842951" cy="2308324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4"/>
                </a:solidFill>
              </a:rPr>
              <a:t>로그인에 성공하면 메인으로 이동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r>
              <a:rPr lang="ko-KR" altLang="en-US" sz="1600" dirty="0">
                <a:solidFill>
                  <a:schemeClr val="accent4"/>
                </a:solidFill>
              </a:rPr>
              <a:t>로그인 정보는 세션에 할당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endParaRPr lang="en-US" altLang="ko-KR" sz="1600" dirty="0">
              <a:solidFill>
                <a:schemeClr val="accent4"/>
              </a:solidFill>
            </a:endParaRPr>
          </a:p>
          <a:p>
            <a:r>
              <a:rPr lang="ko-KR" altLang="en-US" sz="1600" dirty="0">
                <a:solidFill>
                  <a:schemeClr val="accent4"/>
                </a:solidFill>
              </a:rPr>
              <a:t>이용자에게 할당된 권한에 따라 메뉴 </a:t>
            </a:r>
            <a:br>
              <a:rPr lang="en-US" altLang="ko-KR" sz="1600" dirty="0">
                <a:solidFill>
                  <a:schemeClr val="accent4"/>
                </a:solidFill>
              </a:rPr>
            </a:br>
            <a:r>
              <a:rPr lang="ko-KR" altLang="en-US" sz="1600" dirty="0">
                <a:solidFill>
                  <a:schemeClr val="accent4"/>
                </a:solidFill>
              </a:rPr>
              <a:t>항목이 변화</a:t>
            </a:r>
            <a:r>
              <a:rPr lang="en-US" altLang="ko-KR" sz="1600" dirty="0">
                <a:solidFill>
                  <a:schemeClr val="accent4"/>
                </a:solidFill>
              </a:rPr>
              <a:t>(</a:t>
            </a:r>
            <a:r>
              <a:rPr lang="ko-KR" altLang="en-US" sz="1600" dirty="0">
                <a:solidFill>
                  <a:schemeClr val="accent4"/>
                </a:solidFill>
              </a:rPr>
              <a:t>관리자 권한</a:t>
            </a:r>
            <a:r>
              <a:rPr lang="en-US" altLang="ko-KR" sz="1600" dirty="0">
                <a:solidFill>
                  <a:schemeClr val="accent4"/>
                </a:solidFill>
              </a:rPr>
              <a:t>)</a:t>
            </a:r>
          </a:p>
          <a:p>
            <a:endParaRPr lang="en-US" altLang="ko-KR" sz="1600" dirty="0">
              <a:solidFill>
                <a:schemeClr val="accent4"/>
              </a:solidFill>
            </a:endParaRPr>
          </a:p>
          <a:p>
            <a:r>
              <a:rPr lang="ko-KR" altLang="en-US" sz="1600" dirty="0">
                <a:solidFill>
                  <a:schemeClr val="accent4"/>
                </a:solidFill>
              </a:rPr>
              <a:t>로그아웃 버튼을 누르면 세션에 할당된 정보가 </a:t>
            </a:r>
            <a:r>
              <a:rPr lang="en-US" altLang="ko-KR" sz="1600" dirty="0">
                <a:solidFill>
                  <a:schemeClr val="accent4"/>
                </a:solidFill>
              </a:rPr>
              <a:t>invalidate</a:t>
            </a:r>
            <a:r>
              <a:rPr lang="ko-KR" altLang="en-US" sz="1600" dirty="0">
                <a:solidFill>
                  <a:schemeClr val="accent4"/>
                </a:solidFill>
              </a:rPr>
              <a:t> 되고 메인으로 </a:t>
            </a:r>
            <a:br>
              <a:rPr lang="en-US" altLang="ko-KR" sz="1600" dirty="0">
                <a:solidFill>
                  <a:schemeClr val="accent4"/>
                </a:solidFill>
              </a:rPr>
            </a:br>
            <a:r>
              <a:rPr lang="ko-KR" altLang="en-US" sz="1600" dirty="0" err="1">
                <a:solidFill>
                  <a:schemeClr val="accent4"/>
                </a:solidFill>
              </a:rPr>
              <a:t>리다이렉트</a:t>
            </a:r>
            <a:endParaRPr lang="ko-KR" altLang="en-US" sz="1600" dirty="0">
              <a:solidFill>
                <a:schemeClr val="accent4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622F6A-D2F3-4AC0-BB8E-533BBFC2A7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866"/>
          <a:stretch/>
        </p:blipFill>
        <p:spPr>
          <a:xfrm>
            <a:off x="212296" y="1938500"/>
            <a:ext cx="7462983" cy="7129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DA8E2F2-57E8-4EA4-94B2-73EFC58916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467"/>
          <a:stretch/>
        </p:blipFill>
        <p:spPr>
          <a:xfrm>
            <a:off x="212296" y="3553658"/>
            <a:ext cx="7462983" cy="71296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2F109C0-EA14-4634-90CA-2F7EA39B68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6187"/>
          <a:stretch/>
        </p:blipFill>
        <p:spPr>
          <a:xfrm>
            <a:off x="212296" y="5273089"/>
            <a:ext cx="7462983" cy="7129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1A6641C-3B42-40D1-A574-F7CC73B2CF7F}"/>
              </a:ext>
            </a:extLst>
          </p:cNvPr>
          <p:cNvSpPr txBox="1"/>
          <p:nvPr/>
        </p:nvSpPr>
        <p:spPr>
          <a:xfrm>
            <a:off x="212296" y="1540042"/>
            <a:ext cx="2274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이용자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D30E56-C4A9-4527-A940-5475AA56B826}"/>
              </a:ext>
            </a:extLst>
          </p:cNvPr>
          <p:cNvSpPr txBox="1"/>
          <p:nvPr/>
        </p:nvSpPr>
        <p:spPr>
          <a:xfrm>
            <a:off x="212296" y="4886612"/>
            <a:ext cx="2274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관리자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C15EBD-EB21-4E9B-8C81-0E108C7909A2}"/>
              </a:ext>
            </a:extLst>
          </p:cNvPr>
          <p:cNvSpPr txBox="1"/>
          <p:nvPr/>
        </p:nvSpPr>
        <p:spPr>
          <a:xfrm>
            <a:off x="212296" y="3141518"/>
            <a:ext cx="2274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강사</a:t>
            </a:r>
          </a:p>
        </p:txBody>
      </p:sp>
    </p:spTree>
    <p:extLst>
      <p:ext uri="{BB962C8B-B14F-4D97-AF65-F5344CB8AC3E}">
        <p14:creationId xmlns:p14="http://schemas.microsoft.com/office/powerpoint/2010/main" val="3148127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7AB0B98-0453-4262-87B1-BC9A5F5B8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8" y="1524906"/>
            <a:ext cx="8335952" cy="484544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2371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40445" y="652394"/>
            <a:ext cx="1095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3.3.5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762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강의 상세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1232CE-4D4E-48E3-A54D-85C36ED476DE}"/>
              </a:ext>
            </a:extLst>
          </p:cNvPr>
          <p:cNvSpPr txBox="1"/>
          <p:nvPr/>
        </p:nvSpPr>
        <p:spPr>
          <a:xfrm>
            <a:off x="101600" y="158119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Studying P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058FAA-FC6C-4724-98BE-1D111AC04EBF}"/>
              </a:ext>
            </a:extLst>
          </p:cNvPr>
          <p:cNvSpPr txBox="1"/>
          <p:nvPr/>
        </p:nvSpPr>
        <p:spPr>
          <a:xfrm>
            <a:off x="6914492" y="2231592"/>
            <a:ext cx="3842951" cy="1077218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4"/>
                </a:solidFill>
              </a:rPr>
              <a:t>메인에서 강의를 클릭하면 이동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endParaRPr lang="en-US" altLang="ko-KR" sz="1600" dirty="0">
              <a:solidFill>
                <a:schemeClr val="accent4"/>
              </a:solidFill>
            </a:endParaRPr>
          </a:p>
          <a:p>
            <a:r>
              <a:rPr lang="ko-KR" altLang="en-US" sz="1600" dirty="0" err="1">
                <a:solidFill>
                  <a:schemeClr val="accent4"/>
                </a:solidFill>
              </a:rPr>
              <a:t>쿼리스트링으로</a:t>
            </a:r>
            <a:r>
              <a:rPr lang="ko-KR" altLang="en-US" sz="1600" dirty="0">
                <a:solidFill>
                  <a:schemeClr val="accent4"/>
                </a:solidFill>
              </a:rPr>
              <a:t> 강의 번호를 받아 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r>
              <a:rPr lang="en-US" altLang="ko-KR" sz="1600" dirty="0">
                <a:solidFill>
                  <a:schemeClr val="accent4"/>
                </a:solidFill>
              </a:rPr>
              <a:t>DB</a:t>
            </a:r>
            <a:r>
              <a:rPr lang="ko-KR" altLang="en-US" sz="1600" dirty="0">
                <a:solidFill>
                  <a:schemeClr val="accent4"/>
                </a:solidFill>
              </a:rPr>
              <a:t>에서 검색 후 출력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D93BC8D-9BB5-4B67-94FA-8E7A7892CD60}"/>
              </a:ext>
            </a:extLst>
          </p:cNvPr>
          <p:cNvSpPr/>
          <p:nvPr/>
        </p:nvSpPr>
        <p:spPr>
          <a:xfrm>
            <a:off x="4025873" y="4227095"/>
            <a:ext cx="650401" cy="312821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9A39355-AC4A-4C67-A7AD-7462180F8580}"/>
              </a:ext>
            </a:extLst>
          </p:cNvPr>
          <p:cNvCxnSpPr>
            <a:stCxn id="8" idx="3"/>
          </p:cNvCxnSpPr>
          <p:nvPr/>
        </p:nvCxnSpPr>
        <p:spPr>
          <a:xfrm flipV="1">
            <a:off x="4676274" y="4379495"/>
            <a:ext cx="978568" cy="401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1E1E70-0AD6-4097-9B01-5E59A0996DD2}"/>
              </a:ext>
            </a:extLst>
          </p:cNvPr>
          <p:cNvSpPr txBox="1"/>
          <p:nvPr/>
        </p:nvSpPr>
        <p:spPr>
          <a:xfrm>
            <a:off x="5654842" y="4087107"/>
            <a:ext cx="3280611" cy="584775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4"/>
                </a:solidFill>
              </a:rPr>
              <a:t>금액 버튼을 클릭하면 해당 강의를 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r>
              <a:rPr lang="ko-KR" altLang="en-US" sz="1600" dirty="0">
                <a:solidFill>
                  <a:schemeClr val="accent4"/>
                </a:solidFill>
              </a:rPr>
              <a:t>장바구니에 저장</a:t>
            </a:r>
            <a:r>
              <a:rPr lang="en-US" altLang="ko-KR" sz="1600" dirty="0">
                <a:solidFill>
                  <a:schemeClr val="accent4"/>
                </a:solidFill>
              </a:rPr>
              <a:t>(</a:t>
            </a:r>
            <a:r>
              <a:rPr lang="ko-KR" altLang="en-US" sz="1600" dirty="0">
                <a:solidFill>
                  <a:schemeClr val="accent4"/>
                </a:solidFill>
              </a:rPr>
              <a:t>쿠키</a:t>
            </a:r>
            <a:r>
              <a:rPr lang="en-US" altLang="ko-KR" sz="1600" dirty="0">
                <a:solidFill>
                  <a:schemeClr val="accent4"/>
                </a:solidFill>
              </a:rPr>
              <a:t>)</a:t>
            </a:r>
            <a:endParaRPr lang="ko-KR" altLang="en-US" sz="16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427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2371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40445" y="652394"/>
            <a:ext cx="1095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3.3.6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6466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장바구니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1232CE-4D4E-48E3-A54D-85C36ED476DE}"/>
              </a:ext>
            </a:extLst>
          </p:cNvPr>
          <p:cNvSpPr txBox="1"/>
          <p:nvPr/>
        </p:nvSpPr>
        <p:spPr>
          <a:xfrm>
            <a:off x="101600" y="158119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Studying P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058FAA-FC6C-4724-98BE-1D111AC04EBF}"/>
              </a:ext>
            </a:extLst>
          </p:cNvPr>
          <p:cNvSpPr txBox="1"/>
          <p:nvPr/>
        </p:nvSpPr>
        <p:spPr>
          <a:xfrm>
            <a:off x="5663208" y="2855120"/>
            <a:ext cx="6223992" cy="2308324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4"/>
                </a:solidFill>
              </a:rPr>
              <a:t>쿠키에 연속적으로 저장된 강의를 </a:t>
            </a:r>
            <a:r>
              <a:rPr lang="en-US" altLang="ko-KR" sz="1600" dirty="0">
                <a:solidFill>
                  <a:schemeClr val="accent4"/>
                </a:solidFill>
              </a:rPr>
              <a:t>split </a:t>
            </a:r>
            <a:r>
              <a:rPr lang="ko-KR" altLang="en-US" sz="1600" dirty="0">
                <a:solidFill>
                  <a:schemeClr val="accent4"/>
                </a:solidFill>
              </a:rPr>
              <a:t>메소드를 이용하여 분해 후 강의 정보를 불러오는 메소드로 출력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endParaRPr lang="en-US" altLang="ko-KR" sz="1600" dirty="0">
              <a:solidFill>
                <a:schemeClr val="accent4"/>
              </a:solidFill>
            </a:endParaRPr>
          </a:p>
          <a:p>
            <a:r>
              <a:rPr lang="ko-KR" altLang="en-US" sz="1600" dirty="0">
                <a:solidFill>
                  <a:schemeClr val="accent4"/>
                </a:solidFill>
              </a:rPr>
              <a:t>주문하기 버튼을 누르면 개별 주문이 가능</a:t>
            </a:r>
            <a:r>
              <a:rPr lang="en-US" altLang="ko-KR" sz="1600" dirty="0">
                <a:solidFill>
                  <a:schemeClr val="accent4"/>
                </a:solidFill>
              </a:rPr>
              <a:t>(</a:t>
            </a:r>
            <a:r>
              <a:rPr lang="ko-KR" altLang="en-US" sz="1600" dirty="0" err="1">
                <a:solidFill>
                  <a:schemeClr val="accent4"/>
                </a:solidFill>
              </a:rPr>
              <a:t>쿼리스트링</a:t>
            </a:r>
            <a:r>
              <a:rPr lang="en-US" altLang="ko-KR" sz="1600" dirty="0">
                <a:solidFill>
                  <a:schemeClr val="accent4"/>
                </a:solidFill>
              </a:rPr>
              <a:t>)</a:t>
            </a:r>
          </a:p>
          <a:p>
            <a:endParaRPr lang="en-US" altLang="ko-KR" sz="1600" dirty="0">
              <a:solidFill>
                <a:schemeClr val="accent4"/>
              </a:solidFill>
            </a:endParaRPr>
          </a:p>
          <a:p>
            <a:r>
              <a:rPr lang="ko-KR" altLang="en-US" sz="1600" dirty="0">
                <a:solidFill>
                  <a:schemeClr val="accent4"/>
                </a:solidFill>
              </a:rPr>
              <a:t>삭제 버튼을 누르면 쿠키에서 해당 강의 정보가 삭제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endParaRPr lang="en-US" altLang="ko-KR" sz="1600" dirty="0">
              <a:solidFill>
                <a:schemeClr val="accent4"/>
              </a:solidFill>
            </a:endParaRPr>
          </a:p>
          <a:p>
            <a:r>
              <a:rPr lang="ko-KR" altLang="en-US" sz="1600" dirty="0">
                <a:solidFill>
                  <a:schemeClr val="accent4"/>
                </a:solidFill>
              </a:rPr>
              <a:t>전체 상품 주문하기 버튼을 누르면 전체 정보가 주문서 작성으로 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r>
              <a:rPr lang="ko-KR" altLang="en-US" sz="1600" dirty="0">
                <a:solidFill>
                  <a:schemeClr val="accent4"/>
                </a:solidFill>
              </a:rPr>
              <a:t>이동</a:t>
            </a:r>
            <a:r>
              <a:rPr lang="en-US" altLang="ko-KR" sz="1600" dirty="0">
                <a:solidFill>
                  <a:schemeClr val="accent4"/>
                </a:solidFill>
              </a:rPr>
              <a:t>(</a:t>
            </a:r>
            <a:r>
              <a:rPr lang="ko-KR" altLang="en-US" sz="1600" dirty="0">
                <a:solidFill>
                  <a:schemeClr val="accent4"/>
                </a:solidFill>
              </a:rPr>
              <a:t>쿠키</a:t>
            </a:r>
            <a:r>
              <a:rPr lang="en-US" altLang="ko-KR" sz="1600" dirty="0">
                <a:solidFill>
                  <a:schemeClr val="accent4"/>
                </a:solidFill>
              </a:rPr>
              <a:t>)</a:t>
            </a:r>
            <a:endParaRPr lang="ko-KR" altLang="en-US" sz="1600" dirty="0">
              <a:solidFill>
                <a:schemeClr val="accent4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6DF5ADE-B0F3-4AFA-BC95-DC25A93B97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177"/>
          <a:stretch/>
        </p:blipFill>
        <p:spPr>
          <a:xfrm>
            <a:off x="101600" y="1395288"/>
            <a:ext cx="5369244" cy="542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43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2371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40445" y="652394"/>
            <a:ext cx="1095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3.3.7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0120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주문서작성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1232CE-4D4E-48E3-A54D-85C36ED476DE}"/>
              </a:ext>
            </a:extLst>
          </p:cNvPr>
          <p:cNvSpPr txBox="1"/>
          <p:nvPr/>
        </p:nvSpPr>
        <p:spPr>
          <a:xfrm>
            <a:off x="101600" y="158119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Studying P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058FAA-FC6C-4724-98BE-1D111AC04EBF}"/>
              </a:ext>
            </a:extLst>
          </p:cNvPr>
          <p:cNvSpPr txBox="1"/>
          <p:nvPr/>
        </p:nvSpPr>
        <p:spPr>
          <a:xfrm>
            <a:off x="5759116" y="3349510"/>
            <a:ext cx="6096000" cy="1323439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4"/>
                </a:solidFill>
              </a:rPr>
              <a:t>장바구니에서 강의 정보를 받아와 출력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endParaRPr lang="en-US" altLang="ko-KR" sz="1600" dirty="0">
              <a:solidFill>
                <a:schemeClr val="accent4"/>
              </a:solidFill>
            </a:endParaRPr>
          </a:p>
          <a:p>
            <a:r>
              <a:rPr lang="ko-KR" altLang="en-US" sz="1600" dirty="0">
                <a:solidFill>
                  <a:schemeClr val="accent4"/>
                </a:solidFill>
              </a:rPr>
              <a:t>구매하기 버튼을 누르면 </a:t>
            </a:r>
            <a:r>
              <a:rPr lang="ko-KR" altLang="en-US" sz="1600" dirty="0" err="1">
                <a:solidFill>
                  <a:schemeClr val="accent4"/>
                </a:solidFill>
              </a:rPr>
              <a:t>쿼리스트링</a:t>
            </a:r>
            <a:r>
              <a:rPr lang="ko-KR" altLang="en-US" sz="1600" dirty="0">
                <a:solidFill>
                  <a:schemeClr val="accent4"/>
                </a:solidFill>
              </a:rPr>
              <a:t> 형태로 강의 번호를 </a:t>
            </a:r>
            <a:br>
              <a:rPr lang="en-US" altLang="ko-KR" sz="1600" dirty="0">
                <a:solidFill>
                  <a:schemeClr val="accent4"/>
                </a:solidFill>
              </a:rPr>
            </a:br>
            <a:r>
              <a:rPr lang="ko-KR" altLang="en-US" sz="1600" dirty="0">
                <a:solidFill>
                  <a:schemeClr val="accent4"/>
                </a:solidFill>
              </a:rPr>
              <a:t>컨트롤러에 전달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endParaRPr lang="en-US" altLang="ko-KR" sz="1600" dirty="0">
              <a:solidFill>
                <a:schemeClr val="accent4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0B0820-97E3-4CB8-962A-E331B123C3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406"/>
          <a:stretch/>
        </p:blipFill>
        <p:spPr>
          <a:xfrm>
            <a:off x="101600" y="1312435"/>
            <a:ext cx="5294602" cy="539615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E1961A7-EA86-4DDA-B818-024FAFE136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854"/>
          <a:stretch/>
        </p:blipFill>
        <p:spPr>
          <a:xfrm>
            <a:off x="5759116" y="1312435"/>
            <a:ext cx="6096000" cy="172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594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E7CC65E-7994-45D7-A864-4C8610D13C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451"/>
          <a:stretch/>
        </p:blipFill>
        <p:spPr>
          <a:xfrm>
            <a:off x="139699" y="1395287"/>
            <a:ext cx="7304899" cy="530459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2371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40445" y="652394"/>
            <a:ext cx="1095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3.3.8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6466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주문완료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1232CE-4D4E-48E3-A54D-85C36ED476DE}"/>
              </a:ext>
            </a:extLst>
          </p:cNvPr>
          <p:cNvSpPr txBox="1"/>
          <p:nvPr/>
        </p:nvSpPr>
        <p:spPr>
          <a:xfrm>
            <a:off x="101600" y="158119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Studying P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058FAA-FC6C-4724-98BE-1D111AC04EBF}"/>
              </a:ext>
            </a:extLst>
          </p:cNvPr>
          <p:cNvSpPr txBox="1"/>
          <p:nvPr/>
        </p:nvSpPr>
        <p:spPr>
          <a:xfrm>
            <a:off x="7636042" y="3385863"/>
            <a:ext cx="4416259" cy="1323439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4"/>
                </a:solidFill>
              </a:rPr>
              <a:t>DB</a:t>
            </a:r>
            <a:r>
              <a:rPr lang="ko-KR" altLang="en-US" sz="1600" dirty="0">
                <a:solidFill>
                  <a:schemeClr val="accent4"/>
                </a:solidFill>
              </a:rPr>
              <a:t>의 주문 테이블에 주문 정보를 입력하고</a:t>
            </a:r>
            <a:br>
              <a:rPr lang="en-US" altLang="ko-KR" sz="1600" dirty="0">
                <a:solidFill>
                  <a:schemeClr val="accent4"/>
                </a:solidFill>
              </a:rPr>
            </a:br>
            <a:r>
              <a:rPr lang="ko-KR" altLang="en-US" sz="1600" dirty="0">
                <a:solidFill>
                  <a:schemeClr val="accent4"/>
                </a:solidFill>
              </a:rPr>
              <a:t>전체 주문 금액을 주문 완료에서 출력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endParaRPr lang="en-US" altLang="ko-KR" sz="1600" dirty="0">
              <a:solidFill>
                <a:schemeClr val="accent4"/>
              </a:solidFill>
            </a:endParaRPr>
          </a:p>
          <a:p>
            <a:r>
              <a:rPr lang="ko-KR" altLang="en-US" sz="1600" dirty="0" err="1">
                <a:solidFill>
                  <a:schemeClr val="accent4"/>
                </a:solidFill>
              </a:rPr>
              <a:t>메인화면으로</a:t>
            </a:r>
            <a:r>
              <a:rPr lang="ko-KR" altLang="en-US" sz="1600" dirty="0">
                <a:solidFill>
                  <a:schemeClr val="accent4"/>
                </a:solidFill>
              </a:rPr>
              <a:t> 버튼을 클릭하면 메인으로 </a:t>
            </a:r>
            <a:br>
              <a:rPr lang="en-US" altLang="ko-KR" sz="1600" dirty="0">
                <a:solidFill>
                  <a:schemeClr val="accent4"/>
                </a:solidFill>
              </a:rPr>
            </a:br>
            <a:r>
              <a:rPr lang="ko-KR" altLang="en-US" sz="1600" dirty="0" err="1">
                <a:solidFill>
                  <a:schemeClr val="accent4"/>
                </a:solidFill>
              </a:rPr>
              <a:t>리다이렉트</a:t>
            </a:r>
            <a:endParaRPr lang="en-US" altLang="ko-KR" sz="16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927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C780358F-91D1-4CA2-AA3E-3256DC8D87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357"/>
          <a:stretch/>
        </p:blipFill>
        <p:spPr>
          <a:xfrm>
            <a:off x="6480057" y="2520276"/>
            <a:ext cx="5268393" cy="418698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2371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40445" y="652394"/>
            <a:ext cx="1095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3.3.9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6466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주문조회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1232CE-4D4E-48E3-A54D-85C36ED476DE}"/>
              </a:ext>
            </a:extLst>
          </p:cNvPr>
          <p:cNvSpPr txBox="1"/>
          <p:nvPr/>
        </p:nvSpPr>
        <p:spPr>
          <a:xfrm>
            <a:off x="101600" y="158119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Studying P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058FAA-FC6C-4724-98BE-1D111AC04EBF}"/>
              </a:ext>
            </a:extLst>
          </p:cNvPr>
          <p:cNvSpPr txBox="1"/>
          <p:nvPr/>
        </p:nvSpPr>
        <p:spPr>
          <a:xfrm>
            <a:off x="6328133" y="329114"/>
            <a:ext cx="5572242" cy="2062103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4"/>
                </a:solidFill>
              </a:rPr>
              <a:t>메뉴 바 우측 </a:t>
            </a:r>
            <a:r>
              <a:rPr lang="en-US" altLang="ko-KR" sz="1600" dirty="0">
                <a:solidFill>
                  <a:schemeClr val="accent4"/>
                </a:solidFill>
              </a:rPr>
              <a:t>dropdown </a:t>
            </a:r>
            <a:r>
              <a:rPr lang="ko-KR" altLang="en-US" sz="1600" dirty="0">
                <a:solidFill>
                  <a:schemeClr val="accent4"/>
                </a:solidFill>
              </a:rPr>
              <a:t>메뉴를 클릭하면 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r>
              <a:rPr lang="ko-KR" altLang="en-US" sz="1600" dirty="0">
                <a:solidFill>
                  <a:schemeClr val="accent4"/>
                </a:solidFill>
              </a:rPr>
              <a:t>주문조회 이동 가능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endParaRPr lang="en-US" altLang="ko-KR" sz="1600" dirty="0">
              <a:solidFill>
                <a:schemeClr val="accent4"/>
              </a:solidFill>
            </a:endParaRPr>
          </a:p>
          <a:p>
            <a:r>
              <a:rPr lang="ko-KR" altLang="en-US" sz="1600" dirty="0">
                <a:solidFill>
                  <a:schemeClr val="accent4"/>
                </a:solidFill>
              </a:rPr>
              <a:t>주문 조회에서 주문상세보기를 클릭하면 주문 전체 내역을 조회 가능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endParaRPr lang="en-US" altLang="ko-KR" sz="1600" dirty="0">
              <a:solidFill>
                <a:schemeClr val="accent4"/>
              </a:solidFill>
            </a:endParaRPr>
          </a:p>
          <a:p>
            <a:r>
              <a:rPr lang="ko-KR" altLang="en-US" sz="1600" dirty="0">
                <a:solidFill>
                  <a:schemeClr val="accent4"/>
                </a:solidFill>
              </a:rPr>
              <a:t>주문취소 버튼 </a:t>
            </a:r>
            <a:r>
              <a:rPr lang="ko-KR" altLang="en-US" sz="1600" dirty="0" err="1">
                <a:solidFill>
                  <a:schemeClr val="accent4"/>
                </a:solidFill>
              </a:rPr>
              <a:t>클릭시</a:t>
            </a:r>
            <a:r>
              <a:rPr lang="ko-KR" altLang="en-US" sz="1600" dirty="0">
                <a:solidFill>
                  <a:schemeClr val="accent4"/>
                </a:solidFill>
              </a:rPr>
              <a:t> 주문테이블의 주문취소여부 컬럼 값이 바뀌며 데이터를 </a:t>
            </a:r>
            <a:r>
              <a:rPr lang="ko-KR" altLang="en-US" sz="1600" dirty="0" err="1">
                <a:solidFill>
                  <a:schemeClr val="accent4"/>
                </a:solidFill>
              </a:rPr>
              <a:t>미출력하도록</a:t>
            </a:r>
            <a:r>
              <a:rPr lang="ko-KR" altLang="en-US" sz="1600" dirty="0">
                <a:solidFill>
                  <a:schemeClr val="accent4"/>
                </a:solidFill>
              </a:rPr>
              <a:t> 변경</a:t>
            </a:r>
            <a:endParaRPr lang="en-US" altLang="ko-KR" sz="1600" dirty="0">
              <a:solidFill>
                <a:schemeClr val="accent4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3C57AD6-A530-4C83-AFBA-FB34D67337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9365"/>
          <a:stretch/>
        </p:blipFill>
        <p:spPr>
          <a:xfrm>
            <a:off x="139700" y="1360166"/>
            <a:ext cx="6096000" cy="14151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F18AEE3-0F0A-471F-B26C-A038DBBCF9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865"/>
          <a:stretch/>
        </p:blipFill>
        <p:spPr>
          <a:xfrm>
            <a:off x="139700" y="3093060"/>
            <a:ext cx="6096000" cy="323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42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7" b="117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12237082" cy="6858000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1219200" y="2247829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13824" y="2273229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13824" y="3542048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13824" y="4805642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59166" y="2273229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bg1"/>
                </a:solidFill>
              </a:rPr>
              <a:t>프로젝트 소개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59166" y="3542048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bg1"/>
                </a:solidFill>
              </a:rPr>
              <a:t>개발 환경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59166" y="4805642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bg1"/>
                </a:solidFill>
              </a:rPr>
              <a:t>프로젝트 구성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219200" y="3542048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219200" y="4836267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886674" y="588588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CONTENTS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109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2371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12820" y="652394"/>
            <a:ext cx="1322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3.3.10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0120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마이페이지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1232CE-4D4E-48E3-A54D-85C36ED476DE}"/>
              </a:ext>
            </a:extLst>
          </p:cNvPr>
          <p:cNvSpPr txBox="1"/>
          <p:nvPr/>
        </p:nvSpPr>
        <p:spPr>
          <a:xfrm>
            <a:off x="101600" y="158119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Studying P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B7E8FD0-4538-4551-A750-7AB20FD628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365"/>
          <a:stretch/>
        </p:blipFill>
        <p:spPr>
          <a:xfrm>
            <a:off x="139700" y="1360166"/>
            <a:ext cx="6285163" cy="14590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0EF1722-F8A4-479E-A8F2-7EB8AEB4AE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128"/>
          <a:stretch/>
        </p:blipFill>
        <p:spPr>
          <a:xfrm>
            <a:off x="139700" y="3051495"/>
            <a:ext cx="6288907" cy="296240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52F005F-287C-4959-8058-03A775B2359E}"/>
              </a:ext>
            </a:extLst>
          </p:cNvPr>
          <p:cNvSpPr txBox="1"/>
          <p:nvPr/>
        </p:nvSpPr>
        <p:spPr>
          <a:xfrm>
            <a:off x="6681059" y="1360166"/>
            <a:ext cx="5117910" cy="1323439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4"/>
                </a:solidFill>
              </a:rPr>
              <a:t>메뉴 바 우측 </a:t>
            </a:r>
            <a:r>
              <a:rPr lang="en-US" altLang="ko-KR" sz="1600" dirty="0">
                <a:solidFill>
                  <a:schemeClr val="accent4"/>
                </a:solidFill>
              </a:rPr>
              <a:t>dropdown </a:t>
            </a:r>
            <a:r>
              <a:rPr lang="ko-KR" altLang="en-US" sz="1600" dirty="0">
                <a:solidFill>
                  <a:schemeClr val="accent4"/>
                </a:solidFill>
              </a:rPr>
              <a:t>메뉴를 클릭하면 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r>
              <a:rPr lang="ko-KR" altLang="en-US" sz="1600" dirty="0">
                <a:solidFill>
                  <a:schemeClr val="accent4"/>
                </a:solidFill>
              </a:rPr>
              <a:t>마이페이지 이동 가능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endParaRPr lang="en-US" altLang="ko-KR" sz="1600" dirty="0">
              <a:solidFill>
                <a:schemeClr val="accent4"/>
              </a:solidFill>
            </a:endParaRPr>
          </a:p>
          <a:p>
            <a:r>
              <a:rPr lang="ko-KR" altLang="en-US" sz="1600" dirty="0">
                <a:solidFill>
                  <a:schemeClr val="accent4"/>
                </a:solidFill>
              </a:rPr>
              <a:t>현재 로그인한 계정의 비밀 번호를 한 번 더 입력 후</a:t>
            </a:r>
            <a:br>
              <a:rPr lang="en-US" altLang="ko-KR" sz="1600" dirty="0">
                <a:solidFill>
                  <a:schemeClr val="accent4"/>
                </a:solidFill>
              </a:rPr>
            </a:br>
            <a:r>
              <a:rPr lang="ko-KR" altLang="en-US" sz="1600" dirty="0">
                <a:solidFill>
                  <a:schemeClr val="accent4"/>
                </a:solidFill>
              </a:rPr>
              <a:t>마이페이지 활성화</a:t>
            </a:r>
            <a:endParaRPr lang="en-US" altLang="ko-KR" sz="16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816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2371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12820" y="652394"/>
            <a:ext cx="1322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3.3.10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0120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마이페이지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1232CE-4D4E-48E3-A54D-85C36ED476DE}"/>
              </a:ext>
            </a:extLst>
          </p:cNvPr>
          <p:cNvSpPr txBox="1"/>
          <p:nvPr/>
        </p:nvSpPr>
        <p:spPr>
          <a:xfrm>
            <a:off x="101600" y="158119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Studying P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FE40F08-6F6B-4EDA-8EE7-7640EF259B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041"/>
          <a:stretch/>
        </p:blipFill>
        <p:spPr>
          <a:xfrm>
            <a:off x="139700" y="1395288"/>
            <a:ext cx="5564448" cy="48176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EECABBA-10ED-4DC0-B9A5-771A642A97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386"/>
          <a:stretch/>
        </p:blipFill>
        <p:spPr>
          <a:xfrm>
            <a:off x="5956300" y="1395288"/>
            <a:ext cx="6096000" cy="31282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4C8DAF-8DF2-4045-AA09-4101F8D72D3C}"/>
              </a:ext>
            </a:extLst>
          </p:cNvPr>
          <p:cNvSpPr txBox="1"/>
          <p:nvPr/>
        </p:nvSpPr>
        <p:spPr>
          <a:xfrm>
            <a:off x="5956300" y="4800992"/>
            <a:ext cx="5117910" cy="1077218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4"/>
                </a:solidFill>
              </a:rPr>
              <a:t>회원정보 수정은 회원가입처럼 유효성 검사를 진행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endParaRPr lang="en-US" altLang="ko-KR" sz="1600" dirty="0">
              <a:solidFill>
                <a:schemeClr val="accent4"/>
              </a:solidFill>
            </a:endParaRPr>
          </a:p>
          <a:p>
            <a:r>
              <a:rPr lang="ko-KR" altLang="en-US" sz="1600" dirty="0">
                <a:solidFill>
                  <a:schemeClr val="accent4"/>
                </a:solidFill>
              </a:rPr>
              <a:t>회원탈퇴 버튼을 클릭하면 회원테이블의 탈퇴여부 컬럼의 값이 바뀌며 로그인 불가 상태로 전환</a:t>
            </a:r>
            <a:endParaRPr lang="en-US" altLang="ko-KR" sz="16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084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2371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35454" y="652394"/>
            <a:ext cx="13001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3.3.11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강의 업로드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1232CE-4D4E-48E3-A54D-85C36ED476DE}"/>
              </a:ext>
            </a:extLst>
          </p:cNvPr>
          <p:cNvSpPr txBox="1"/>
          <p:nvPr/>
        </p:nvSpPr>
        <p:spPr>
          <a:xfrm>
            <a:off x="101600" y="158119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Studying P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4C8DAF-8DF2-4045-AA09-4101F8D72D3C}"/>
              </a:ext>
            </a:extLst>
          </p:cNvPr>
          <p:cNvSpPr txBox="1"/>
          <p:nvPr/>
        </p:nvSpPr>
        <p:spPr>
          <a:xfrm>
            <a:off x="6096000" y="3064579"/>
            <a:ext cx="5117910" cy="1815882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4"/>
                </a:solidFill>
              </a:rPr>
              <a:t>강의 업로드는 강사 권한 계정으로만 진행 가능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endParaRPr lang="en-US" altLang="ko-KR" sz="1600" dirty="0">
              <a:solidFill>
                <a:schemeClr val="accent4"/>
              </a:solidFill>
            </a:endParaRPr>
          </a:p>
          <a:p>
            <a:r>
              <a:rPr lang="ko-KR" altLang="en-US" sz="1600" dirty="0">
                <a:solidFill>
                  <a:schemeClr val="accent4"/>
                </a:solidFill>
              </a:rPr>
              <a:t>내용 입력 후 업로드하기 버튼을 클릭하면 </a:t>
            </a:r>
            <a:br>
              <a:rPr lang="en-US" altLang="ko-KR" sz="1600" dirty="0">
                <a:solidFill>
                  <a:schemeClr val="accent4"/>
                </a:solidFill>
              </a:rPr>
            </a:br>
            <a:r>
              <a:rPr lang="en-US" altLang="ko-KR" sz="1600" dirty="0" err="1">
                <a:solidFill>
                  <a:schemeClr val="accent4"/>
                </a:solidFill>
              </a:rPr>
              <a:t>MultiPart</a:t>
            </a:r>
            <a:r>
              <a:rPr lang="ko-KR" altLang="en-US" sz="1600" dirty="0">
                <a:solidFill>
                  <a:schemeClr val="accent4"/>
                </a:solidFill>
              </a:rPr>
              <a:t> 파일처리 진행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endParaRPr lang="en-US" altLang="ko-KR" sz="1600" dirty="0">
              <a:solidFill>
                <a:schemeClr val="accent4"/>
              </a:solidFill>
            </a:endParaRPr>
          </a:p>
          <a:p>
            <a:r>
              <a:rPr lang="ko-KR" altLang="en-US" sz="1600" dirty="0">
                <a:solidFill>
                  <a:schemeClr val="accent4"/>
                </a:solidFill>
              </a:rPr>
              <a:t>강의 이미지는 지정된 경로에 </a:t>
            </a:r>
            <a:r>
              <a:rPr lang="ko-KR" altLang="en-US" sz="1600" dirty="0" err="1">
                <a:solidFill>
                  <a:schemeClr val="accent4"/>
                </a:solidFill>
              </a:rPr>
              <a:t>업로드되고</a:t>
            </a:r>
            <a:r>
              <a:rPr lang="ko-KR" altLang="en-US" sz="1600" dirty="0">
                <a:solidFill>
                  <a:schemeClr val="accent4"/>
                </a:solidFill>
              </a:rPr>
              <a:t> 나머지 정보는 강의테이블에 입력</a:t>
            </a:r>
            <a:endParaRPr lang="en-US" altLang="ko-KR" sz="1600" dirty="0">
              <a:solidFill>
                <a:schemeClr val="accent4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16BA36-4EC8-44C2-9311-7B595D8454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78"/>
          <a:stretch/>
        </p:blipFill>
        <p:spPr>
          <a:xfrm>
            <a:off x="650393" y="1395288"/>
            <a:ext cx="4872121" cy="522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04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2371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12820" y="652394"/>
            <a:ext cx="1322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3.3.12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6885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강의 수정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(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강사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)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1232CE-4D4E-48E3-A54D-85C36ED476DE}"/>
              </a:ext>
            </a:extLst>
          </p:cNvPr>
          <p:cNvSpPr txBox="1"/>
          <p:nvPr/>
        </p:nvSpPr>
        <p:spPr>
          <a:xfrm>
            <a:off x="101600" y="158119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Studying P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4C8DAF-8DF2-4045-AA09-4101F8D72D3C}"/>
              </a:ext>
            </a:extLst>
          </p:cNvPr>
          <p:cNvSpPr txBox="1"/>
          <p:nvPr/>
        </p:nvSpPr>
        <p:spPr>
          <a:xfrm>
            <a:off x="7747518" y="1776955"/>
            <a:ext cx="4304782" cy="2554545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4"/>
                </a:solidFill>
              </a:rPr>
              <a:t>강의 수정</a:t>
            </a:r>
            <a:r>
              <a:rPr lang="en-US" altLang="ko-KR" sz="1600" dirty="0">
                <a:solidFill>
                  <a:schemeClr val="accent4"/>
                </a:solidFill>
              </a:rPr>
              <a:t>(</a:t>
            </a:r>
            <a:r>
              <a:rPr lang="ko-KR" altLang="en-US" sz="1600" dirty="0">
                <a:solidFill>
                  <a:schemeClr val="accent4"/>
                </a:solidFill>
              </a:rPr>
              <a:t>강사</a:t>
            </a:r>
            <a:r>
              <a:rPr lang="en-US" altLang="ko-KR" sz="1600" dirty="0">
                <a:solidFill>
                  <a:schemeClr val="accent4"/>
                </a:solidFill>
              </a:rPr>
              <a:t>)</a:t>
            </a:r>
            <a:r>
              <a:rPr lang="ko-KR" altLang="en-US" sz="1600" dirty="0">
                <a:solidFill>
                  <a:schemeClr val="accent4"/>
                </a:solidFill>
              </a:rPr>
              <a:t>는 강사 권한 계정으로만 진행 가능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endParaRPr lang="en-US" altLang="ko-KR" sz="1600" dirty="0">
              <a:solidFill>
                <a:schemeClr val="accent4"/>
              </a:solidFill>
            </a:endParaRPr>
          </a:p>
          <a:p>
            <a:r>
              <a:rPr lang="ko-KR" altLang="en-US" sz="1600" dirty="0">
                <a:solidFill>
                  <a:schemeClr val="accent4"/>
                </a:solidFill>
              </a:rPr>
              <a:t>현재 로그인 된 강사의 정보에 맞는 강의 출력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endParaRPr lang="en-US" altLang="ko-KR" sz="1600" dirty="0">
              <a:solidFill>
                <a:schemeClr val="accent4"/>
              </a:solidFill>
            </a:endParaRPr>
          </a:p>
          <a:p>
            <a:r>
              <a:rPr lang="ko-KR" altLang="en-US" sz="1600" dirty="0">
                <a:solidFill>
                  <a:schemeClr val="accent4"/>
                </a:solidFill>
              </a:rPr>
              <a:t>개요 수정</a:t>
            </a:r>
            <a:r>
              <a:rPr lang="en-US" altLang="ko-KR" sz="1600" dirty="0">
                <a:solidFill>
                  <a:schemeClr val="accent4"/>
                </a:solidFill>
              </a:rPr>
              <a:t>: </a:t>
            </a:r>
            <a:r>
              <a:rPr lang="ko-KR" altLang="en-US" sz="1600" dirty="0" err="1">
                <a:solidFill>
                  <a:schemeClr val="accent4"/>
                </a:solidFill>
              </a:rPr>
              <a:t>강의명</a:t>
            </a:r>
            <a:r>
              <a:rPr lang="en-US" altLang="ko-KR" sz="1600" dirty="0">
                <a:solidFill>
                  <a:schemeClr val="accent4"/>
                </a:solidFill>
              </a:rPr>
              <a:t>, </a:t>
            </a:r>
            <a:r>
              <a:rPr lang="ko-KR" altLang="en-US" sz="1600" dirty="0">
                <a:solidFill>
                  <a:schemeClr val="accent4"/>
                </a:solidFill>
              </a:rPr>
              <a:t>카테고리</a:t>
            </a:r>
            <a:r>
              <a:rPr lang="en-US" altLang="ko-KR" sz="1600" dirty="0">
                <a:solidFill>
                  <a:schemeClr val="accent4"/>
                </a:solidFill>
              </a:rPr>
              <a:t>, </a:t>
            </a:r>
            <a:r>
              <a:rPr lang="ko-KR" altLang="en-US" sz="1600" dirty="0">
                <a:solidFill>
                  <a:schemeClr val="accent4"/>
                </a:solidFill>
              </a:rPr>
              <a:t>금액 등 수정</a:t>
            </a:r>
            <a:r>
              <a:rPr lang="en-US" altLang="ko-KR" sz="1600" dirty="0">
                <a:solidFill>
                  <a:schemeClr val="accent4"/>
                </a:solidFill>
              </a:rPr>
              <a:t> </a:t>
            </a:r>
            <a:r>
              <a:rPr lang="ko-KR" altLang="en-US" sz="1600" dirty="0">
                <a:solidFill>
                  <a:schemeClr val="accent4"/>
                </a:solidFill>
              </a:rPr>
              <a:t>가능 페이지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endParaRPr lang="en-US" altLang="ko-KR" sz="1600" dirty="0">
              <a:solidFill>
                <a:schemeClr val="accent4"/>
              </a:solidFill>
            </a:endParaRPr>
          </a:p>
          <a:p>
            <a:r>
              <a:rPr lang="ko-KR" altLang="en-US" sz="1600" dirty="0">
                <a:solidFill>
                  <a:schemeClr val="accent4"/>
                </a:solidFill>
              </a:rPr>
              <a:t>상세 수정</a:t>
            </a:r>
            <a:r>
              <a:rPr lang="en-US" altLang="ko-KR" sz="1600" dirty="0">
                <a:solidFill>
                  <a:schemeClr val="accent4"/>
                </a:solidFill>
              </a:rPr>
              <a:t>: </a:t>
            </a:r>
            <a:r>
              <a:rPr lang="ko-KR" altLang="en-US" sz="1600" dirty="0">
                <a:solidFill>
                  <a:schemeClr val="accent4"/>
                </a:solidFill>
              </a:rPr>
              <a:t>강의 세부 </a:t>
            </a:r>
            <a:r>
              <a:rPr lang="ko-KR" altLang="en-US" sz="1600" dirty="0" err="1">
                <a:solidFill>
                  <a:schemeClr val="accent4"/>
                </a:solidFill>
              </a:rPr>
              <a:t>회차에</a:t>
            </a:r>
            <a:r>
              <a:rPr lang="ko-KR" altLang="en-US" sz="1600" dirty="0">
                <a:solidFill>
                  <a:schemeClr val="accent4"/>
                </a:solidFill>
              </a:rPr>
              <a:t> 대한 정보 입력 혹은 수정 페이지</a:t>
            </a:r>
            <a:endParaRPr lang="en-US" altLang="ko-KR" sz="1600" dirty="0">
              <a:solidFill>
                <a:schemeClr val="accent4"/>
              </a:solidFill>
            </a:endParaRPr>
          </a:p>
        </p:txBody>
      </p:sp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029EFCE5-65F6-4118-82B6-12B57B65F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583362"/>
            <a:ext cx="7365640" cy="434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698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2371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12820" y="652394"/>
            <a:ext cx="1322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3.3.13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0540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강의 수정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(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관리자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)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1232CE-4D4E-48E3-A54D-85C36ED476DE}"/>
              </a:ext>
            </a:extLst>
          </p:cNvPr>
          <p:cNvSpPr txBox="1"/>
          <p:nvPr/>
        </p:nvSpPr>
        <p:spPr>
          <a:xfrm>
            <a:off x="101600" y="158119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Studying P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4C8DAF-8DF2-4045-AA09-4101F8D72D3C}"/>
              </a:ext>
            </a:extLst>
          </p:cNvPr>
          <p:cNvSpPr txBox="1"/>
          <p:nvPr/>
        </p:nvSpPr>
        <p:spPr>
          <a:xfrm>
            <a:off x="6096000" y="1416245"/>
            <a:ext cx="5117910" cy="1815882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4"/>
                </a:solidFill>
              </a:rPr>
              <a:t>강의 수정</a:t>
            </a:r>
            <a:r>
              <a:rPr lang="en-US" altLang="ko-KR" sz="1600" dirty="0">
                <a:solidFill>
                  <a:schemeClr val="accent4"/>
                </a:solidFill>
              </a:rPr>
              <a:t>(</a:t>
            </a:r>
            <a:r>
              <a:rPr lang="ko-KR" altLang="en-US" sz="1600" dirty="0">
                <a:solidFill>
                  <a:schemeClr val="accent4"/>
                </a:solidFill>
              </a:rPr>
              <a:t>관리자</a:t>
            </a:r>
            <a:r>
              <a:rPr lang="en-US" altLang="ko-KR" sz="1600" dirty="0">
                <a:solidFill>
                  <a:schemeClr val="accent4"/>
                </a:solidFill>
              </a:rPr>
              <a:t>)</a:t>
            </a:r>
            <a:r>
              <a:rPr lang="ko-KR" altLang="en-US" sz="1600" dirty="0">
                <a:solidFill>
                  <a:schemeClr val="accent4"/>
                </a:solidFill>
              </a:rPr>
              <a:t>는 관리자 권한 계정으로 접근 가능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endParaRPr lang="en-US" altLang="ko-KR" sz="1600" dirty="0">
              <a:solidFill>
                <a:schemeClr val="accent4"/>
              </a:solidFill>
            </a:endParaRPr>
          </a:p>
          <a:p>
            <a:r>
              <a:rPr lang="ko-KR" altLang="en-US" sz="1600" dirty="0">
                <a:solidFill>
                  <a:schemeClr val="accent4"/>
                </a:solidFill>
              </a:rPr>
              <a:t>조건을 선택하고 필요한 경우 검색어를 입력하고 검색 버튼을 누르면 조회 가능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endParaRPr lang="en-US" altLang="ko-KR" sz="1600" dirty="0">
              <a:solidFill>
                <a:schemeClr val="accent4"/>
              </a:solidFill>
            </a:endParaRPr>
          </a:p>
          <a:p>
            <a:r>
              <a:rPr lang="ko-KR" altLang="en-US" sz="1600" dirty="0">
                <a:solidFill>
                  <a:schemeClr val="accent4"/>
                </a:solidFill>
              </a:rPr>
              <a:t>검색어가 필수인 조건은 검색어 미 입력 시 </a:t>
            </a:r>
            <a:r>
              <a:rPr lang="en-US" altLang="ko-KR" sz="1600" dirty="0">
                <a:solidFill>
                  <a:schemeClr val="accent4"/>
                </a:solidFill>
              </a:rPr>
              <a:t>alert </a:t>
            </a:r>
            <a:r>
              <a:rPr lang="ko-KR" altLang="en-US" sz="1600" dirty="0">
                <a:solidFill>
                  <a:schemeClr val="accent4"/>
                </a:solidFill>
              </a:rPr>
              <a:t>메시지 출력</a:t>
            </a:r>
            <a:endParaRPr lang="en-US" altLang="ko-KR" sz="1600" dirty="0">
              <a:solidFill>
                <a:schemeClr val="accent4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493AFE3-7B65-4B6D-859D-61969C689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006"/>
          <a:stretch/>
        </p:blipFill>
        <p:spPr>
          <a:xfrm>
            <a:off x="139700" y="1395288"/>
            <a:ext cx="5579311" cy="320076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25C7BDF-D8D6-40C8-A2C0-92DB5C35C3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456" b="53685"/>
          <a:stretch/>
        </p:blipFill>
        <p:spPr>
          <a:xfrm>
            <a:off x="139700" y="5063587"/>
            <a:ext cx="5579311" cy="149760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2D799F3-D97F-44BA-B692-F52C46FA47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906" b="27018"/>
          <a:stretch/>
        </p:blipFill>
        <p:spPr>
          <a:xfrm>
            <a:off x="6096000" y="3411203"/>
            <a:ext cx="5117910" cy="328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47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2371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12820" y="652394"/>
            <a:ext cx="1322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3.3.13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0540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강의 수정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(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관리자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)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1232CE-4D4E-48E3-A54D-85C36ED476DE}"/>
              </a:ext>
            </a:extLst>
          </p:cNvPr>
          <p:cNvSpPr txBox="1"/>
          <p:nvPr/>
        </p:nvSpPr>
        <p:spPr>
          <a:xfrm>
            <a:off x="101600" y="158119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Studying P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4C8DAF-8DF2-4045-AA09-4101F8D72D3C}"/>
              </a:ext>
            </a:extLst>
          </p:cNvPr>
          <p:cNvSpPr txBox="1"/>
          <p:nvPr/>
        </p:nvSpPr>
        <p:spPr>
          <a:xfrm>
            <a:off x="5797390" y="4193084"/>
            <a:ext cx="5117910" cy="1569660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4"/>
                </a:solidFill>
              </a:rPr>
              <a:t>강의 수정</a:t>
            </a:r>
            <a:r>
              <a:rPr lang="en-US" altLang="ko-KR" sz="1600" dirty="0">
                <a:solidFill>
                  <a:schemeClr val="accent4"/>
                </a:solidFill>
              </a:rPr>
              <a:t>(</a:t>
            </a:r>
            <a:r>
              <a:rPr lang="ko-KR" altLang="en-US" sz="1600" dirty="0">
                <a:solidFill>
                  <a:schemeClr val="accent4"/>
                </a:solidFill>
              </a:rPr>
              <a:t>관리자</a:t>
            </a:r>
            <a:r>
              <a:rPr lang="en-US" altLang="ko-KR" sz="1600" dirty="0">
                <a:solidFill>
                  <a:schemeClr val="accent4"/>
                </a:solidFill>
              </a:rPr>
              <a:t>)</a:t>
            </a:r>
            <a:r>
              <a:rPr lang="ko-KR" altLang="en-US" sz="1600" dirty="0">
                <a:solidFill>
                  <a:schemeClr val="accent4"/>
                </a:solidFill>
              </a:rPr>
              <a:t>에서 검색된 항목을 클릭하면 이동 가능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endParaRPr lang="en-US" altLang="ko-KR" sz="1600" dirty="0">
              <a:solidFill>
                <a:schemeClr val="accent4"/>
              </a:solidFill>
            </a:endParaRPr>
          </a:p>
          <a:p>
            <a:r>
              <a:rPr lang="ko-KR" altLang="en-US" sz="1600" dirty="0">
                <a:solidFill>
                  <a:schemeClr val="accent4"/>
                </a:solidFill>
              </a:rPr>
              <a:t>정보 입력 후 수정하기 버튼을 누르면 </a:t>
            </a:r>
            <a:r>
              <a:rPr lang="en-US" altLang="ko-KR" sz="1600" dirty="0">
                <a:solidFill>
                  <a:schemeClr val="accent4"/>
                </a:solidFill>
              </a:rPr>
              <a:t>DB</a:t>
            </a:r>
            <a:r>
              <a:rPr lang="ko-KR" altLang="en-US" sz="1600" dirty="0">
                <a:solidFill>
                  <a:schemeClr val="accent4"/>
                </a:solidFill>
              </a:rPr>
              <a:t>의 정보 갱신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endParaRPr lang="en-US" altLang="ko-KR" sz="1600" dirty="0">
              <a:solidFill>
                <a:schemeClr val="accent4"/>
              </a:solidFill>
            </a:endParaRPr>
          </a:p>
          <a:p>
            <a:r>
              <a:rPr lang="ko-KR" altLang="en-US" sz="1600" dirty="0">
                <a:solidFill>
                  <a:schemeClr val="accent4"/>
                </a:solidFill>
              </a:rPr>
              <a:t>완료 후 이전 페이지로 이동</a:t>
            </a:r>
            <a:endParaRPr lang="en-US" altLang="ko-KR" sz="1600" dirty="0">
              <a:solidFill>
                <a:schemeClr val="accent4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30C576-2422-44E9-BC65-239507A119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930"/>
          <a:stretch/>
        </p:blipFill>
        <p:spPr>
          <a:xfrm>
            <a:off x="298610" y="1499937"/>
            <a:ext cx="5019283" cy="49730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2EDF68C-905D-42CE-A2DC-40E2E0AF3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561"/>
          <a:stretch/>
        </p:blipFill>
        <p:spPr>
          <a:xfrm>
            <a:off x="5797390" y="1499937"/>
            <a:ext cx="6096000" cy="24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53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8430FD1A-BDA2-4CEB-8141-44C67294DD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72" b="27250"/>
          <a:stretch/>
        </p:blipFill>
        <p:spPr>
          <a:xfrm>
            <a:off x="6359549" y="3116775"/>
            <a:ext cx="5616240" cy="358739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2371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12820" y="652394"/>
            <a:ext cx="1322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3.3.14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0893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회원 조회 및 수정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1232CE-4D4E-48E3-A54D-85C36ED476DE}"/>
              </a:ext>
            </a:extLst>
          </p:cNvPr>
          <p:cNvSpPr txBox="1"/>
          <p:nvPr/>
        </p:nvSpPr>
        <p:spPr>
          <a:xfrm>
            <a:off x="101600" y="158119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Studying P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4C8DAF-8DF2-4045-AA09-4101F8D72D3C}"/>
              </a:ext>
            </a:extLst>
          </p:cNvPr>
          <p:cNvSpPr txBox="1"/>
          <p:nvPr/>
        </p:nvSpPr>
        <p:spPr>
          <a:xfrm>
            <a:off x="6608714" y="1186954"/>
            <a:ext cx="5117910" cy="1815882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4"/>
                </a:solidFill>
              </a:rPr>
              <a:t>관리자 권한 계정으로 접근 가능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endParaRPr lang="en-US" altLang="ko-KR" sz="1600" dirty="0">
              <a:solidFill>
                <a:schemeClr val="accent4"/>
              </a:solidFill>
            </a:endParaRPr>
          </a:p>
          <a:p>
            <a:r>
              <a:rPr lang="ko-KR" altLang="en-US" sz="1600" dirty="0">
                <a:solidFill>
                  <a:schemeClr val="accent4"/>
                </a:solidFill>
              </a:rPr>
              <a:t>조건을 선택하고 필요한 경우 검색어를 입력하고 검색 버튼을 누르면 조회 가능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endParaRPr lang="en-US" altLang="ko-KR" sz="1600" dirty="0">
              <a:solidFill>
                <a:schemeClr val="accent4"/>
              </a:solidFill>
            </a:endParaRPr>
          </a:p>
          <a:p>
            <a:r>
              <a:rPr lang="ko-KR" altLang="en-US" sz="1600" dirty="0">
                <a:solidFill>
                  <a:schemeClr val="accent4"/>
                </a:solidFill>
              </a:rPr>
              <a:t>검색어가 필수인 조건은 검색어 미 입력 시 </a:t>
            </a:r>
            <a:r>
              <a:rPr lang="en-US" altLang="ko-KR" sz="1600" dirty="0">
                <a:solidFill>
                  <a:schemeClr val="accent4"/>
                </a:solidFill>
              </a:rPr>
              <a:t>alert </a:t>
            </a:r>
            <a:r>
              <a:rPr lang="ko-KR" altLang="en-US" sz="1600" dirty="0">
                <a:solidFill>
                  <a:schemeClr val="accent4"/>
                </a:solidFill>
              </a:rPr>
              <a:t>메시지 출력</a:t>
            </a:r>
            <a:endParaRPr lang="en-US" altLang="ko-KR" sz="1600" dirty="0">
              <a:solidFill>
                <a:schemeClr val="accent4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199D57F-3FA6-4D41-ACE8-72C78F0194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772"/>
          <a:stretch/>
        </p:blipFill>
        <p:spPr>
          <a:xfrm>
            <a:off x="139700" y="1360166"/>
            <a:ext cx="6096000" cy="351321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6D32ED2-024E-4379-B1CA-5774B0053F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726" b="54386"/>
          <a:stretch/>
        </p:blipFill>
        <p:spPr>
          <a:xfrm>
            <a:off x="139700" y="5130220"/>
            <a:ext cx="6096000" cy="156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195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2371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12820" y="652394"/>
            <a:ext cx="1322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3.3.14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0893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회원 조회 및 수정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1232CE-4D4E-48E3-A54D-85C36ED476DE}"/>
              </a:ext>
            </a:extLst>
          </p:cNvPr>
          <p:cNvSpPr txBox="1"/>
          <p:nvPr/>
        </p:nvSpPr>
        <p:spPr>
          <a:xfrm>
            <a:off x="101600" y="158119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Studying P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4C8DAF-8DF2-4045-AA09-4101F8D72D3C}"/>
              </a:ext>
            </a:extLst>
          </p:cNvPr>
          <p:cNvSpPr txBox="1"/>
          <p:nvPr/>
        </p:nvSpPr>
        <p:spPr>
          <a:xfrm>
            <a:off x="6096000" y="1730622"/>
            <a:ext cx="5117910" cy="1815882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4"/>
                </a:solidFill>
              </a:rPr>
              <a:t>회원 조회 및 수정에서 검색된 항목을 클릭하면 </a:t>
            </a:r>
            <a:br>
              <a:rPr lang="en-US" altLang="ko-KR" sz="1600" dirty="0">
                <a:solidFill>
                  <a:schemeClr val="accent4"/>
                </a:solidFill>
              </a:rPr>
            </a:br>
            <a:r>
              <a:rPr lang="ko-KR" altLang="en-US" sz="1600" dirty="0">
                <a:solidFill>
                  <a:schemeClr val="accent4"/>
                </a:solidFill>
              </a:rPr>
              <a:t>이동 가능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endParaRPr lang="en-US" altLang="ko-KR" sz="1600" dirty="0">
              <a:solidFill>
                <a:schemeClr val="accent4"/>
              </a:solidFill>
            </a:endParaRPr>
          </a:p>
          <a:p>
            <a:r>
              <a:rPr lang="ko-KR" altLang="en-US" sz="1600" dirty="0">
                <a:solidFill>
                  <a:schemeClr val="accent4"/>
                </a:solidFill>
              </a:rPr>
              <a:t>이용자의 권한 변경 및 삭제된 계정을 복구하거나 </a:t>
            </a:r>
            <a:br>
              <a:rPr lang="en-US" altLang="ko-KR" sz="1600" dirty="0">
                <a:solidFill>
                  <a:schemeClr val="accent4"/>
                </a:solidFill>
              </a:rPr>
            </a:br>
            <a:r>
              <a:rPr lang="ko-KR" altLang="en-US" sz="1600" dirty="0">
                <a:solidFill>
                  <a:schemeClr val="accent4"/>
                </a:solidFill>
              </a:rPr>
              <a:t>밴 가능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endParaRPr lang="en-US" altLang="ko-KR" sz="1600" dirty="0">
              <a:solidFill>
                <a:schemeClr val="accent4"/>
              </a:solidFill>
            </a:endParaRPr>
          </a:p>
          <a:p>
            <a:r>
              <a:rPr lang="ko-KR" altLang="en-US" sz="1600" dirty="0">
                <a:solidFill>
                  <a:schemeClr val="accent4"/>
                </a:solidFill>
              </a:rPr>
              <a:t>완료 후 이전 페이지로 이동</a:t>
            </a:r>
            <a:endParaRPr lang="en-US" altLang="ko-KR" sz="1600" dirty="0">
              <a:solidFill>
                <a:schemeClr val="accent4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13D62B-5020-4130-9AAD-41B8DF8858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994"/>
          <a:stretch/>
        </p:blipFill>
        <p:spPr>
          <a:xfrm>
            <a:off x="139701" y="1360166"/>
            <a:ext cx="5378784" cy="538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3663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2371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12820" y="652394"/>
            <a:ext cx="1322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3.3.15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0893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주문 조회 및 수정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1232CE-4D4E-48E3-A54D-85C36ED476DE}"/>
              </a:ext>
            </a:extLst>
          </p:cNvPr>
          <p:cNvSpPr txBox="1"/>
          <p:nvPr/>
        </p:nvSpPr>
        <p:spPr>
          <a:xfrm>
            <a:off x="101600" y="158119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Studying P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4C8DAF-8DF2-4045-AA09-4101F8D72D3C}"/>
              </a:ext>
            </a:extLst>
          </p:cNvPr>
          <p:cNvSpPr txBox="1"/>
          <p:nvPr/>
        </p:nvSpPr>
        <p:spPr>
          <a:xfrm>
            <a:off x="6601326" y="1373225"/>
            <a:ext cx="5117910" cy="1815882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4"/>
                </a:solidFill>
              </a:rPr>
              <a:t>관리자 권한 계정으로 접근 가능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endParaRPr lang="en-US" altLang="ko-KR" sz="1600" dirty="0">
              <a:solidFill>
                <a:schemeClr val="accent4"/>
              </a:solidFill>
            </a:endParaRPr>
          </a:p>
          <a:p>
            <a:r>
              <a:rPr lang="ko-KR" altLang="en-US" sz="1600" dirty="0">
                <a:solidFill>
                  <a:schemeClr val="accent4"/>
                </a:solidFill>
              </a:rPr>
              <a:t>조건을 선택하고 필요한 경우 검색어를 입력하고 검색 버튼을 누르면 조회 가능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endParaRPr lang="en-US" altLang="ko-KR" sz="1600" dirty="0">
              <a:solidFill>
                <a:schemeClr val="accent4"/>
              </a:solidFill>
            </a:endParaRPr>
          </a:p>
          <a:p>
            <a:r>
              <a:rPr lang="ko-KR" altLang="en-US" sz="1600" dirty="0">
                <a:solidFill>
                  <a:schemeClr val="accent4"/>
                </a:solidFill>
              </a:rPr>
              <a:t>검색어가 필수인 조건은 검색어 미 입력 시 </a:t>
            </a:r>
            <a:r>
              <a:rPr lang="en-US" altLang="ko-KR" sz="1600" dirty="0">
                <a:solidFill>
                  <a:schemeClr val="accent4"/>
                </a:solidFill>
              </a:rPr>
              <a:t>alert </a:t>
            </a:r>
            <a:r>
              <a:rPr lang="ko-KR" altLang="en-US" sz="1600" dirty="0">
                <a:solidFill>
                  <a:schemeClr val="accent4"/>
                </a:solidFill>
              </a:rPr>
              <a:t>메시지 출력</a:t>
            </a:r>
            <a:endParaRPr lang="en-US" altLang="ko-KR" sz="1600" dirty="0">
              <a:solidFill>
                <a:schemeClr val="accent4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AEF4AD4-2FE4-40B4-AE35-1909EDEEF8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889"/>
          <a:stretch/>
        </p:blipFill>
        <p:spPr>
          <a:xfrm>
            <a:off x="139700" y="1360166"/>
            <a:ext cx="6096000" cy="35052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74FAE32-3334-41F8-BA6F-87D0765A3D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392" b="52871"/>
          <a:stretch/>
        </p:blipFill>
        <p:spPr>
          <a:xfrm>
            <a:off x="139700" y="5071967"/>
            <a:ext cx="6096000" cy="162791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DAE4D60-E30B-4167-8B1D-C892F8D1D7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820" b="30175"/>
          <a:stretch/>
        </p:blipFill>
        <p:spPr>
          <a:xfrm>
            <a:off x="6547904" y="3584398"/>
            <a:ext cx="5224755" cy="311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35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2371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12820" y="652394"/>
            <a:ext cx="1322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>
                <a:solidFill>
                  <a:schemeClr val="accent4"/>
                </a:solidFill>
              </a:rPr>
              <a:t>3.3.15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0893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주문 조회 및 수정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1232CE-4D4E-48E3-A54D-85C36ED476DE}"/>
              </a:ext>
            </a:extLst>
          </p:cNvPr>
          <p:cNvSpPr txBox="1"/>
          <p:nvPr/>
        </p:nvSpPr>
        <p:spPr>
          <a:xfrm>
            <a:off x="101600" y="158119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Studying P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4C8DAF-8DF2-4045-AA09-4101F8D72D3C}"/>
              </a:ext>
            </a:extLst>
          </p:cNvPr>
          <p:cNvSpPr txBox="1"/>
          <p:nvPr/>
        </p:nvSpPr>
        <p:spPr>
          <a:xfrm>
            <a:off x="5353159" y="1739612"/>
            <a:ext cx="5117910" cy="3046988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4"/>
                </a:solidFill>
              </a:rPr>
              <a:t>주문 조회 및 수정에서 검색된 항목을 클릭하면 </a:t>
            </a:r>
            <a:br>
              <a:rPr lang="en-US" altLang="ko-KR" sz="1600" dirty="0">
                <a:solidFill>
                  <a:schemeClr val="accent4"/>
                </a:solidFill>
              </a:rPr>
            </a:br>
            <a:r>
              <a:rPr lang="ko-KR" altLang="en-US" sz="1600" dirty="0">
                <a:solidFill>
                  <a:schemeClr val="accent4"/>
                </a:solidFill>
              </a:rPr>
              <a:t>이동 가능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endParaRPr lang="en-US" altLang="ko-KR" sz="1600" dirty="0">
              <a:solidFill>
                <a:schemeClr val="accent4"/>
              </a:solidFill>
            </a:endParaRPr>
          </a:p>
          <a:p>
            <a:r>
              <a:rPr lang="ko-KR" altLang="en-US" sz="1600" dirty="0">
                <a:solidFill>
                  <a:schemeClr val="accent4"/>
                </a:solidFill>
              </a:rPr>
              <a:t>주문 정보의 연결된 강의 번호를 </a:t>
            </a:r>
            <a:r>
              <a:rPr lang="en-US" altLang="ko-KR" sz="1600" dirty="0">
                <a:solidFill>
                  <a:schemeClr val="accent4"/>
                </a:solidFill>
              </a:rPr>
              <a:t>split </a:t>
            </a:r>
            <a:r>
              <a:rPr lang="ko-KR" altLang="en-US" sz="1600" dirty="0">
                <a:solidFill>
                  <a:schemeClr val="accent4"/>
                </a:solidFill>
              </a:rPr>
              <a:t>메소드를 </a:t>
            </a:r>
            <a:br>
              <a:rPr lang="en-US" altLang="ko-KR" sz="1600" dirty="0">
                <a:solidFill>
                  <a:schemeClr val="accent4"/>
                </a:solidFill>
              </a:rPr>
            </a:br>
            <a:r>
              <a:rPr lang="ko-KR" altLang="en-US" sz="1600" dirty="0">
                <a:solidFill>
                  <a:schemeClr val="accent4"/>
                </a:solidFill>
              </a:rPr>
              <a:t>이용하여 분할 후 </a:t>
            </a:r>
            <a:r>
              <a:rPr lang="en-US" altLang="ko-KR" sz="1600" dirty="0">
                <a:solidFill>
                  <a:schemeClr val="accent4"/>
                </a:solidFill>
              </a:rPr>
              <a:t>DB</a:t>
            </a:r>
            <a:r>
              <a:rPr lang="ko-KR" altLang="en-US" sz="1600" dirty="0">
                <a:solidFill>
                  <a:schemeClr val="accent4"/>
                </a:solidFill>
              </a:rPr>
              <a:t>에서 강의 정보를 불러옴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endParaRPr lang="en-US" altLang="ko-KR" sz="1600" dirty="0">
              <a:solidFill>
                <a:schemeClr val="accent4"/>
              </a:solidFill>
            </a:endParaRPr>
          </a:p>
          <a:p>
            <a:r>
              <a:rPr lang="ko-KR" altLang="en-US" sz="1600" dirty="0">
                <a:solidFill>
                  <a:schemeClr val="accent4"/>
                </a:solidFill>
              </a:rPr>
              <a:t>주문을 취소하거나 입금 확인</a:t>
            </a:r>
            <a:r>
              <a:rPr lang="en-US" altLang="ko-KR" sz="1600" dirty="0">
                <a:solidFill>
                  <a:schemeClr val="accent4"/>
                </a:solidFill>
              </a:rPr>
              <a:t> </a:t>
            </a:r>
            <a:r>
              <a:rPr lang="ko-KR" altLang="en-US" sz="1600" dirty="0">
                <a:solidFill>
                  <a:schemeClr val="accent4"/>
                </a:solidFill>
              </a:rPr>
              <a:t>가능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r>
              <a:rPr lang="ko-KR" altLang="en-US" sz="1600" dirty="0">
                <a:solidFill>
                  <a:schemeClr val="accent4"/>
                </a:solidFill>
              </a:rPr>
              <a:t>입금 확인 시 확인 일자가 갱신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r>
              <a:rPr lang="ko-KR" altLang="en-US" sz="1600" dirty="0">
                <a:solidFill>
                  <a:schemeClr val="accent4"/>
                </a:solidFill>
              </a:rPr>
              <a:t>이미 입금 확인 정보가 있을 경우 입금 확인일은 갱신되지 않음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endParaRPr lang="en-US" altLang="ko-KR" sz="1600" dirty="0">
              <a:solidFill>
                <a:schemeClr val="accent4"/>
              </a:solidFill>
            </a:endParaRPr>
          </a:p>
          <a:p>
            <a:r>
              <a:rPr lang="ko-KR" altLang="en-US" sz="1600" dirty="0">
                <a:solidFill>
                  <a:schemeClr val="accent4"/>
                </a:solidFill>
              </a:rPr>
              <a:t>완료 후 이전 페이지로 이동</a:t>
            </a:r>
            <a:endParaRPr lang="en-US" altLang="ko-KR" sz="1600" dirty="0">
              <a:solidFill>
                <a:schemeClr val="accent4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063BF9-3CDA-48FB-9B7B-B76317D16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99" y="1395288"/>
            <a:ext cx="4759498" cy="535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66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27769" y="2211262"/>
            <a:ext cx="5187231" cy="2099938"/>
            <a:chOff x="527769" y="1728426"/>
            <a:chExt cx="5187231" cy="2099938"/>
          </a:xfrm>
        </p:grpSpPr>
        <p:grpSp>
          <p:nvGrpSpPr>
            <p:cNvPr id="2" name="그룹 1"/>
            <p:cNvGrpSpPr/>
            <p:nvPr/>
          </p:nvGrpSpPr>
          <p:grpSpPr>
            <a:xfrm>
              <a:off x="558064" y="3058923"/>
              <a:ext cx="4352999" cy="769441"/>
              <a:chOff x="471977" y="2691080"/>
              <a:chExt cx="4352999" cy="769441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471977" y="2691080"/>
                <a:ext cx="3592650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spc="-150" dirty="0">
                    <a:solidFill>
                      <a:schemeClr val="bg1">
                        <a:alpha val="7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프로젝트 소개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232326" y="2691080"/>
                <a:ext cx="3592650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spc="-150" dirty="0">
                    <a:solidFill>
                      <a:schemeClr val="tx1">
                        <a:lumMod val="20000"/>
                        <a:lumOff val="80000"/>
                        <a:alpha val="1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프로젝트 소개</a:t>
                </a: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27769" y="1728426"/>
              <a:ext cx="290977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spc="-150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Part 1.</a:t>
              </a:r>
              <a:endParaRPr lang="ko-KR" altLang="en-US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000" y="2946400"/>
              <a:ext cx="50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9856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57895" y="3058825"/>
            <a:ext cx="2076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724682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2371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Studying P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09512" y="652394"/>
            <a:ext cx="526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프로젝트 소개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CF3BF46-E353-4AEB-99B8-45ED427C0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58" y="1844140"/>
            <a:ext cx="7358924" cy="4277523"/>
          </a:xfrm>
          <a:prstGeom prst="rect">
            <a:avLst/>
          </a:prstGeom>
          <a:ln>
            <a:solidFill>
              <a:srgbClr val="E7E6E6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A918226-0B2B-489B-8226-77A40D78AEA0}"/>
              </a:ext>
            </a:extLst>
          </p:cNvPr>
          <p:cNvSpPr txBox="1"/>
          <p:nvPr/>
        </p:nvSpPr>
        <p:spPr>
          <a:xfrm>
            <a:off x="8027824" y="1520688"/>
            <a:ext cx="3888118" cy="4924425"/>
          </a:xfrm>
          <a:prstGeom prst="rect">
            <a:avLst/>
          </a:prstGeom>
          <a:ln>
            <a:solidFill>
              <a:srgbClr val="E7E6E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4"/>
                </a:solidFill>
              </a:rPr>
              <a:t>인터넷 강의 사이트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endParaRPr lang="en-US" altLang="ko-KR" sz="1600" dirty="0">
              <a:solidFill>
                <a:schemeClr val="accent4"/>
              </a:solidFill>
            </a:endParaRPr>
          </a:p>
          <a:p>
            <a:r>
              <a:rPr lang="en-US" altLang="ko-KR" sz="1600" dirty="0">
                <a:solidFill>
                  <a:schemeClr val="accent4"/>
                </a:solidFill>
              </a:rPr>
              <a:t> - </a:t>
            </a:r>
            <a:r>
              <a:rPr lang="ko-KR" altLang="en-US" sz="1600" dirty="0">
                <a:solidFill>
                  <a:schemeClr val="accent4"/>
                </a:solidFill>
              </a:rPr>
              <a:t>이용자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r>
              <a:rPr lang="en-US" altLang="ko-KR" sz="1600" dirty="0">
                <a:solidFill>
                  <a:schemeClr val="accent4"/>
                </a:solidFill>
              </a:rPr>
              <a:t>   * </a:t>
            </a:r>
            <a:r>
              <a:rPr lang="ko-KR" altLang="en-US" sz="1600" dirty="0">
                <a:solidFill>
                  <a:schemeClr val="accent4"/>
                </a:solidFill>
              </a:rPr>
              <a:t>회원가입</a:t>
            </a:r>
            <a:r>
              <a:rPr lang="en-US" altLang="ko-KR" sz="1600" dirty="0">
                <a:solidFill>
                  <a:schemeClr val="accent4"/>
                </a:solidFill>
              </a:rPr>
              <a:t>, </a:t>
            </a:r>
            <a:r>
              <a:rPr lang="ko-KR" altLang="en-US" sz="1600" dirty="0">
                <a:solidFill>
                  <a:schemeClr val="accent4"/>
                </a:solidFill>
              </a:rPr>
              <a:t>로그인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r>
              <a:rPr lang="en-US" altLang="ko-KR" sz="1600" dirty="0">
                <a:solidFill>
                  <a:schemeClr val="accent4"/>
                </a:solidFill>
              </a:rPr>
              <a:t>   * </a:t>
            </a:r>
            <a:r>
              <a:rPr lang="ko-KR" altLang="en-US" sz="1600" dirty="0">
                <a:solidFill>
                  <a:schemeClr val="accent4"/>
                </a:solidFill>
              </a:rPr>
              <a:t>회원정보 수정</a:t>
            </a:r>
            <a:r>
              <a:rPr lang="en-US" altLang="ko-KR" sz="1600" dirty="0">
                <a:solidFill>
                  <a:schemeClr val="accent4"/>
                </a:solidFill>
              </a:rPr>
              <a:t>, </a:t>
            </a:r>
            <a:r>
              <a:rPr lang="ko-KR" altLang="en-US" sz="1600" dirty="0">
                <a:solidFill>
                  <a:schemeClr val="accent4"/>
                </a:solidFill>
              </a:rPr>
              <a:t>탈퇴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r>
              <a:rPr lang="en-US" altLang="ko-KR" sz="1600" dirty="0">
                <a:solidFill>
                  <a:schemeClr val="accent4"/>
                </a:solidFill>
              </a:rPr>
              <a:t>   * </a:t>
            </a:r>
            <a:r>
              <a:rPr lang="ko-KR" altLang="en-US" sz="1600" dirty="0">
                <a:solidFill>
                  <a:schemeClr val="accent4"/>
                </a:solidFill>
              </a:rPr>
              <a:t>강의 검색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r>
              <a:rPr lang="en-US" altLang="ko-KR" sz="1600" dirty="0">
                <a:solidFill>
                  <a:schemeClr val="accent4"/>
                </a:solidFill>
              </a:rPr>
              <a:t>   * </a:t>
            </a:r>
            <a:r>
              <a:rPr lang="ko-KR" altLang="en-US" sz="1600" dirty="0">
                <a:solidFill>
                  <a:schemeClr val="accent4"/>
                </a:solidFill>
              </a:rPr>
              <a:t>강의 구매 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r>
              <a:rPr lang="en-US" altLang="ko-KR" sz="1600" dirty="0">
                <a:solidFill>
                  <a:schemeClr val="accent4"/>
                </a:solidFill>
              </a:rPr>
              <a:t>   * </a:t>
            </a:r>
            <a:r>
              <a:rPr lang="ko-KR" altLang="en-US" sz="1600" dirty="0">
                <a:solidFill>
                  <a:schemeClr val="accent4"/>
                </a:solidFill>
              </a:rPr>
              <a:t>주문 조회 및 취소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r>
              <a:rPr lang="en-US" altLang="ko-KR" sz="1600" dirty="0">
                <a:solidFill>
                  <a:schemeClr val="accent4"/>
                </a:solidFill>
              </a:rPr>
              <a:t>   * </a:t>
            </a:r>
            <a:r>
              <a:rPr lang="ko-KR" altLang="en-US" sz="1600" dirty="0">
                <a:solidFill>
                  <a:schemeClr val="accent4"/>
                </a:solidFill>
              </a:rPr>
              <a:t>강의 시청</a:t>
            </a:r>
            <a:r>
              <a:rPr lang="en-US" altLang="ko-KR" sz="1600" dirty="0">
                <a:solidFill>
                  <a:schemeClr val="accent4"/>
                </a:solidFill>
              </a:rPr>
              <a:t>(</a:t>
            </a:r>
            <a:r>
              <a:rPr lang="ko-KR" altLang="en-US" sz="1600" dirty="0" err="1">
                <a:solidFill>
                  <a:schemeClr val="accent4"/>
                </a:solidFill>
              </a:rPr>
              <a:t>미구현</a:t>
            </a:r>
            <a:r>
              <a:rPr lang="en-US" altLang="ko-KR" sz="1600" dirty="0">
                <a:solidFill>
                  <a:schemeClr val="accent4"/>
                </a:solidFill>
              </a:rPr>
              <a:t>)</a:t>
            </a:r>
          </a:p>
          <a:p>
            <a:r>
              <a:rPr lang="en-US" altLang="ko-KR" sz="1600" dirty="0">
                <a:solidFill>
                  <a:schemeClr val="accent4"/>
                </a:solidFill>
              </a:rPr>
              <a:t>   * </a:t>
            </a:r>
            <a:r>
              <a:rPr lang="ko-KR" altLang="en-US" sz="1600" dirty="0">
                <a:solidFill>
                  <a:schemeClr val="accent4"/>
                </a:solidFill>
              </a:rPr>
              <a:t>강의 후기</a:t>
            </a:r>
            <a:r>
              <a:rPr lang="en-US" altLang="ko-KR" sz="1600" dirty="0">
                <a:solidFill>
                  <a:schemeClr val="accent4"/>
                </a:solidFill>
              </a:rPr>
              <a:t>(</a:t>
            </a:r>
            <a:r>
              <a:rPr lang="ko-KR" altLang="en-US" sz="1600" dirty="0" err="1">
                <a:solidFill>
                  <a:schemeClr val="accent4"/>
                </a:solidFill>
              </a:rPr>
              <a:t>미구현</a:t>
            </a:r>
            <a:r>
              <a:rPr lang="en-US" altLang="ko-KR" sz="1600" dirty="0">
                <a:solidFill>
                  <a:schemeClr val="accent4"/>
                </a:solidFill>
              </a:rPr>
              <a:t>)</a:t>
            </a:r>
          </a:p>
          <a:p>
            <a:endParaRPr lang="en-US" altLang="ko-KR" sz="1600" dirty="0">
              <a:solidFill>
                <a:schemeClr val="accent4"/>
              </a:solidFill>
            </a:endParaRPr>
          </a:p>
          <a:p>
            <a:r>
              <a:rPr lang="en-US" altLang="ko-KR" sz="1600" dirty="0">
                <a:solidFill>
                  <a:schemeClr val="accent4"/>
                </a:solidFill>
              </a:rPr>
              <a:t> - </a:t>
            </a:r>
            <a:r>
              <a:rPr lang="ko-KR" altLang="en-US" sz="1600" dirty="0">
                <a:solidFill>
                  <a:schemeClr val="accent4"/>
                </a:solidFill>
              </a:rPr>
              <a:t>강사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r>
              <a:rPr lang="en-US" altLang="ko-KR" sz="1600" dirty="0">
                <a:solidFill>
                  <a:schemeClr val="accent4"/>
                </a:solidFill>
              </a:rPr>
              <a:t>   * </a:t>
            </a:r>
            <a:r>
              <a:rPr lang="ko-KR" altLang="en-US" sz="1600" dirty="0">
                <a:solidFill>
                  <a:schemeClr val="accent4"/>
                </a:solidFill>
              </a:rPr>
              <a:t>강의 업로드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r>
              <a:rPr lang="en-US" altLang="ko-KR" sz="1600" dirty="0">
                <a:solidFill>
                  <a:schemeClr val="accent4"/>
                </a:solidFill>
              </a:rPr>
              <a:t>   * </a:t>
            </a:r>
            <a:r>
              <a:rPr lang="ko-KR" altLang="en-US" sz="1600" dirty="0">
                <a:solidFill>
                  <a:schemeClr val="accent4"/>
                </a:solidFill>
              </a:rPr>
              <a:t>강의 수정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endParaRPr lang="en-US" altLang="ko-KR" sz="1600" dirty="0">
              <a:solidFill>
                <a:schemeClr val="accent4"/>
              </a:solidFill>
            </a:endParaRPr>
          </a:p>
          <a:p>
            <a:r>
              <a:rPr lang="en-US" altLang="ko-KR" sz="1600" dirty="0">
                <a:solidFill>
                  <a:schemeClr val="accent4"/>
                </a:solidFill>
              </a:rPr>
              <a:t> - </a:t>
            </a:r>
            <a:r>
              <a:rPr lang="ko-KR" altLang="en-US" sz="1600" dirty="0">
                <a:solidFill>
                  <a:schemeClr val="accent4"/>
                </a:solidFill>
              </a:rPr>
              <a:t>관리자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r>
              <a:rPr lang="en-US" altLang="ko-KR" sz="1600" dirty="0">
                <a:solidFill>
                  <a:schemeClr val="accent4"/>
                </a:solidFill>
              </a:rPr>
              <a:t>   * </a:t>
            </a:r>
            <a:r>
              <a:rPr lang="ko-KR" altLang="en-US" sz="1600" dirty="0">
                <a:solidFill>
                  <a:schemeClr val="accent4"/>
                </a:solidFill>
              </a:rPr>
              <a:t>이용자 관리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r>
              <a:rPr lang="en-US" altLang="ko-KR" sz="1600" dirty="0">
                <a:solidFill>
                  <a:schemeClr val="accent4"/>
                </a:solidFill>
              </a:rPr>
              <a:t>   * </a:t>
            </a:r>
            <a:r>
              <a:rPr lang="ko-KR" altLang="en-US" sz="1600" dirty="0">
                <a:solidFill>
                  <a:schemeClr val="accent4"/>
                </a:solidFill>
              </a:rPr>
              <a:t>강의 관리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r>
              <a:rPr lang="en-US" altLang="ko-KR" sz="1600" dirty="0">
                <a:solidFill>
                  <a:schemeClr val="accent4"/>
                </a:solidFill>
              </a:rPr>
              <a:t>   * </a:t>
            </a:r>
            <a:r>
              <a:rPr lang="ko-KR" altLang="en-US" sz="1600" dirty="0">
                <a:solidFill>
                  <a:schemeClr val="accent4"/>
                </a:solidFill>
              </a:rPr>
              <a:t>주문 관리</a:t>
            </a:r>
          </a:p>
        </p:txBody>
      </p:sp>
    </p:spTree>
    <p:extLst>
      <p:ext uri="{BB962C8B-B14F-4D97-AF65-F5344CB8AC3E}">
        <p14:creationId xmlns:p14="http://schemas.microsoft.com/office/powerpoint/2010/main" val="3168494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83464" y="3541759"/>
            <a:ext cx="3086999" cy="769441"/>
            <a:chOff x="510077" y="2691080"/>
            <a:chExt cx="3086999" cy="769441"/>
          </a:xfrm>
        </p:grpSpPr>
        <p:sp>
          <p:nvSpPr>
            <p:cNvPr id="18" name="TextBox 17"/>
            <p:cNvSpPr txBox="1"/>
            <p:nvPr/>
          </p:nvSpPr>
          <p:spPr>
            <a:xfrm>
              <a:off x="510077" y="2691080"/>
              <a:ext cx="236475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150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개발환경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32326" y="2691080"/>
              <a:ext cx="236475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150" dirty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개발환경</a:t>
              </a:r>
              <a:endParaRPr lang="en-US" altLang="ko-KR" sz="4400" b="1" spc="-150" dirty="0">
                <a:solidFill>
                  <a:schemeClr val="tx1">
                    <a:lumMod val="20000"/>
                    <a:lumOff val="80000"/>
                    <a:alpha val="1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27769" y="2211262"/>
            <a:ext cx="31037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Part 2.</a:t>
            </a:r>
            <a:endParaRPr lang="ko-KR" altLang="en-US" sz="8000" b="1" spc="-150" dirty="0">
              <a:solidFill>
                <a:schemeClr val="accent2">
                  <a:lumMod val="60000"/>
                  <a:lumOff val="40000"/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15212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2371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09512" y="652394"/>
            <a:ext cx="526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2.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6466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개발환경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94B3DA9-D986-407B-B678-74863F74BD25}"/>
              </a:ext>
            </a:extLst>
          </p:cNvPr>
          <p:cNvSpPr txBox="1"/>
          <p:nvPr/>
        </p:nvSpPr>
        <p:spPr>
          <a:xfrm>
            <a:off x="101600" y="158119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Studying P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B323BD90-C7A5-48AF-8FE0-7755C6F08A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267620"/>
              </p:ext>
            </p:extLst>
          </p:nvPr>
        </p:nvGraphicFramePr>
        <p:xfrm>
          <a:off x="531365" y="1585939"/>
          <a:ext cx="8128000" cy="42877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0888">
                  <a:extLst>
                    <a:ext uri="{9D8B030D-6E8A-4147-A177-3AD203B41FA5}">
                      <a16:colId xmlns:a16="http://schemas.microsoft.com/office/drawing/2014/main" val="1672930816"/>
                    </a:ext>
                  </a:extLst>
                </a:gridCol>
                <a:gridCol w="6277112">
                  <a:extLst>
                    <a:ext uri="{9D8B030D-6E8A-4147-A177-3AD203B41FA5}">
                      <a16:colId xmlns:a16="http://schemas.microsoft.com/office/drawing/2014/main" val="3370026254"/>
                    </a:ext>
                  </a:extLst>
                </a:gridCol>
              </a:tblGrid>
              <a:tr h="2309487"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/>
                        <a:t>Backend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Java</a:t>
                      </a:r>
                    </a:p>
                    <a:p>
                      <a:pPr marL="285750" indent="-285750" latinLnBrk="1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Spring MVC</a:t>
                      </a:r>
                    </a:p>
                    <a:p>
                      <a:pPr marL="285750" indent="-285750" latinLnBrk="1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 err="1"/>
                        <a:t>Mybatis</a:t>
                      </a:r>
                      <a:endParaRPr lang="en-US" altLang="ko-KR" dirty="0"/>
                    </a:p>
                    <a:p>
                      <a:pPr marL="285750" indent="-285750" latinLnBrk="1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Maven</a:t>
                      </a:r>
                    </a:p>
                    <a:p>
                      <a:pPr marL="285750" indent="-285750" latinLnBrk="1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Eclipse</a:t>
                      </a:r>
                    </a:p>
                    <a:p>
                      <a:pPr marL="285750" indent="-285750" latinLnBrk="1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Git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0464785"/>
                  </a:ext>
                </a:extLst>
              </a:tr>
              <a:tr h="1258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DevOps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MySQL</a:t>
                      </a:r>
                    </a:p>
                    <a:p>
                      <a:pPr marL="285750" indent="-285750" latinLnBrk="1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Tomcat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8165964"/>
                  </a:ext>
                </a:extLst>
              </a:tr>
              <a:tr h="7195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Frontend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/>
                        <a:t>HTML5, CSS3, JS(ES5), JSP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271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3606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83464" y="3541759"/>
            <a:ext cx="4314899" cy="769441"/>
            <a:chOff x="510077" y="2691080"/>
            <a:chExt cx="4314899" cy="769441"/>
          </a:xfrm>
        </p:grpSpPr>
        <p:sp>
          <p:nvSpPr>
            <p:cNvPr id="18" name="TextBox 17"/>
            <p:cNvSpPr txBox="1"/>
            <p:nvPr/>
          </p:nvSpPr>
          <p:spPr>
            <a:xfrm>
              <a:off x="510077" y="2691080"/>
              <a:ext cx="359265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150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프로젝트 구성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32326" y="2691080"/>
              <a:ext cx="359265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150" dirty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프로젝트 구성</a:t>
              </a:r>
              <a:endParaRPr lang="en-US" altLang="ko-KR" sz="4400" b="1" spc="-150" dirty="0">
                <a:solidFill>
                  <a:schemeClr val="tx1">
                    <a:lumMod val="20000"/>
                    <a:lumOff val="80000"/>
                    <a:alpha val="1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27769" y="2211262"/>
            <a:ext cx="31037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Part 3.</a:t>
            </a:r>
            <a:endParaRPr lang="ko-KR" altLang="en-US" sz="8000" b="1" spc="-150" dirty="0">
              <a:solidFill>
                <a:schemeClr val="accent2">
                  <a:lumMod val="60000"/>
                  <a:lumOff val="40000"/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38524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9033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 err="1">
                <a:solidFill>
                  <a:schemeClr val="accent4"/>
                </a:solidFill>
                <a:latin typeface="+mj-ea"/>
                <a:ea typeface="+mj-ea"/>
              </a:rPr>
              <a:t>Usecase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 Diagram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39DB10-A2FF-42B7-8A5B-EDB13DF7A370}"/>
              </a:ext>
            </a:extLst>
          </p:cNvPr>
          <p:cNvSpPr txBox="1"/>
          <p:nvPr/>
        </p:nvSpPr>
        <p:spPr>
          <a:xfrm>
            <a:off x="101600" y="158119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Studying P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55E13F-7868-4FBA-9DA5-D1EF699E05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6" t="6793"/>
          <a:stretch/>
        </p:blipFill>
        <p:spPr>
          <a:xfrm>
            <a:off x="2199448" y="1735313"/>
            <a:ext cx="7793104" cy="479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77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2371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492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DB 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구조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F5EF2E-A027-4B45-882A-5778DC237E4E}"/>
              </a:ext>
            </a:extLst>
          </p:cNvPr>
          <p:cNvSpPr txBox="1"/>
          <p:nvPr/>
        </p:nvSpPr>
        <p:spPr>
          <a:xfrm>
            <a:off x="101600" y="158119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Studying P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0544F9-048C-4010-8050-45108811AF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260" b="46667"/>
          <a:stretch/>
        </p:blipFill>
        <p:spPr>
          <a:xfrm>
            <a:off x="139700" y="1360166"/>
            <a:ext cx="11771563" cy="532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760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오늘의 PPT 색상 테마 008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75A99E"/>
      </a:accent1>
      <a:accent2>
        <a:srgbClr val="49A6A6"/>
      </a:accent2>
      <a:accent3>
        <a:srgbClr val="E1E6D7"/>
      </a:accent3>
      <a:accent4>
        <a:srgbClr val="5F5E58"/>
      </a:accent4>
      <a:accent5>
        <a:srgbClr val="544F4D"/>
      </a:accent5>
      <a:accent6>
        <a:srgbClr val="E0EAF7"/>
      </a:accent6>
      <a:hlink>
        <a:srgbClr val="FCBB04"/>
      </a:hlink>
      <a:folHlink>
        <a:srgbClr val="FCBB04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1851</TotalTime>
  <Words>823</Words>
  <Application>Microsoft Office PowerPoint</Application>
  <PresentationFormat>와이드스크린</PresentationFormat>
  <Paragraphs>229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4" baseType="lpstr">
      <vt:lpstr>나눔스퀘어라운드 Regular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김재민</cp:lastModifiedBy>
  <cp:revision>72</cp:revision>
  <dcterms:created xsi:type="dcterms:W3CDTF">2015-07-07T04:48:58Z</dcterms:created>
  <dcterms:modified xsi:type="dcterms:W3CDTF">2021-08-22T14:11:53Z</dcterms:modified>
</cp:coreProperties>
</file>